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3" r:id="rId1"/>
    <p:sldMasterId id="2147484074" r:id="rId2"/>
    <p:sldMasterId id="2147483705" r:id="rId3"/>
    <p:sldMasterId id="2147484090" r:id="rId4"/>
    <p:sldMasterId id="2147484106" r:id="rId5"/>
    <p:sldMasterId id="2147484120" r:id="rId6"/>
  </p:sldMasterIdLst>
  <p:notesMasterIdLst>
    <p:notesMasterId r:id="rId277"/>
  </p:notesMasterIdLst>
  <p:handoutMasterIdLst>
    <p:handoutMasterId r:id="rId278"/>
  </p:handoutMasterIdLst>
  <p:sldIdLst>
    <p:sldId id="1250" r:id="rId7"/>
    <p:sldId id="2507" r:id="rId8"/>
    <p:sldId id="1789" r:id="rId9"/>
    <p:sldId id="2584" r:id="rId10"/>
    <p:sldId id="2451" r:id="rId11"/>
    <p:sldId id="1785" r:id="rId12"/>
    <p:sldId id="1786" r:id="rId13"/>
    <p:sldId id="2646" r:id="rId14"/>
    <p:sldId id="1787" r:id="rId15"/>
    <p:sldId id="1788" r:id="rId16"/>
    <p:sldId id="2524" r:id="rId17"/>
    <p:sldId id="2542" r:id="rId18"/>
    <p:sldId id="2623" r:id="rId19"/>
    <p:sldId id="2434" r:id="rId20"/>
    <p:sldId id="2435" r:id="rId21"/>
    <p:sldId id="2436" r:id="rId22"/>
    <p:sldId id="2437" r:id="rId23"/>
    <p:sldId id="2438" r:id="rId24"/>
    <p:sldId id="2439" r:id="rId25"/>
    <p:sldId id="2441" r:id="rId26"/>
    <p:sldId id="2442" r:id="rId27"/>
    <p:sldId id="2440" r:id="rId28"/>
    <p:sldId id="2624" r:id="rId29"/>
    <p:sldId id="1827" r:id="rId30"/>
    <p:sldId id="1828" r:id="rId31"/>
    <p:sldId id="1829" r:id="rId32"/>
    <p:sldId id="1830" r:id="rId33"/>
    <p:sldId id="2625" r:id="rId34"/>
    <p:sldId id="1831" r:id="rId35"/>
    <p:sldId id="1835" r:id="rId36"/>
    <p:sldId id="1836" r:id="rId37"/>
    <p:sldId id="1837" r:id="rId38"/>
    <p:sldId id="1838" r:id="rId39"/>
    <p:sldId id="2626" r:id="rId40"/>
    <p:sldId id="2627" r:id="rId41"/>
    <p:sldId id="2628" r:id="rId42"/>
    <p:sldId id="2629" r:id="rId43"/>
    <p:sldId id="2386" r:id="rId44"/>
    <p:sldId id="1843" r:id="rId45"/>
    <p:sldId id="1844" r:id="rId46"/>
    <p:sldId id="1845" r:id="rId47"/>
    <p:sldId id="2630" r:id="rId48"/>
    <p:sldId id="2233" r:id="rId49"/>
    <p:sldId id="1846" r:id="rId50"/>
    <p:sldId id="2209" r:id="rId51"/>
    <p:sldId id="1849" r:id="rId52"/>
    <p:sldId id="1850" r:id="rId53"/>
    <p:sldId id="1851" r:id="rId54"/>
    <p:sldId id="1852" r:id="rId55"/>
    <p:sldId id="1853" r:id="rId56"/>
    <p:sldId id="1854" r:id="rId57"/>
    <p:sldId id="1855" r:id="rId58"/>
    <p:sldId id="1856" r:id="rId59"/>
    <p:sldId id="1857" r:id="rId60"/>
    <p:sldId id="1858" r:id="rId61"/>
    <p:sldId id="2631" r:id="rId62"/>
    <p:sldId id="2234" r:id="rId63"/>
    <p:sldId id="1859" r:id="rId64"/>
    <p:sldId id="1860" r:id="rId65"/>
    <p:sldId id="2210" r:id="rId66"/>
    <p:sldId id="2211" r:id="rId67"/>
    <p:sldId id="1862" r:id="rId68"/>
    <p:sldId id="1863" r:id="rId69"/>
    <p:sldId id="2632" r:id="rId70"/>
    <p:sldId id="1865" r:id="rId71"/>
    <p:sldId id="1866" r:id="rId72"/>
    <p:sldId id="1867" r:id="rId73"/>
    <p:sldId id="1868" r:id="rId74"/>
    <p:sldId id="2633" r:id="rId75"/>
    <p:sldId id="2235" r:id="rId76"/>
    <p:sldId id="2236" r:id="rId77"/>
    <p:sldId id="1869" r:id="rId78"/>
    <p:sldId id="1870" r:id="rId79"/>
    <p:sldId id="1871" r:id="rId80"/>
    <p:sldId id="1872" r:id="rId81"/>
    <p:sldId id="1874" r:id="rId82"/>
    <p:sldId id="2634" r:id="rId83"/>
    <p:sldId id="2511" r:id="rId84"/>
    <p:sldId id="2512" r:id="rId85"/>
    <p:sldId id="2513" r:id="rId86"/>
    <p:sldId id="2514" r:id="rId87"/>
    <p:sldId id="2515" r:id="rId88"/>
    <p:sldId id="2516" r:id="rId89"/>
    <p:sldId id="2517" r:id="rId90"/>
    <p:sldId id="2518" r:id="rId91"/>
    <p:sldId id="2519" r:id="rId92"/>
    <p:sldId id="2520" r:id="rId93"/>
    <p:sldId id="2521" r:id="rId94"/>
    <p:sldId id="2522" r:id="rId95"/>
    <p:sldId id="2523" r:id="rId96"/>
    <p:sldId id="2635" r:id="rId97"/>
    <p:sldId id="2636" r:id="rId98"/>
    <p:sldId id="2526" r:id="rId99"/>
    <p:sldId id="2527" r:id="rId100"/>
    <p:sldId id="2528" r:id="rId101"/>
    <p:sldId id="2529" r:id="rId102"/>
    <p:sldId id="2530" r:id="rId103"/>
    <p:sldId id="2531" r:id="rId104"/>
    <p:sldId id="2262" r:id="rId105"/>
    <p:sldId id="2263" r:id="rId106"/>
    <p:sldId id="2264" r:id="rId107"/>
    <p:sldId id="2637" r:id="rId108"/>
    <p:sldId id="2501" r:id="rId109"/>
    <p:sldId id="2265" r:id="rId110"/>
    <p:sldId id="2532" r:id="rId111"/>
    <p:sldId id="2533" r:id="rId112"/>
    <p:sldId id="2534" r:id="rId113"/>
    <p:sldId id="2535" r:id="rId114"/>
    <p:sldId id="2536" r:id="rId115"/>
    <p:sldId id="2537" r:id="rId116"/>
    <p:sldId id="2538" r:id="rId117"/>
    <p:sldId id="2539" r:id="rId118"/>
    <p:sldId id="2540" r:id="rId119"/>
    <p:sldId id="2541" r:id="rId120"/>
    <p:sldId id="2638" r:id="rId121"/>
    <p:sldId id="2543" r:id="rId122"/>
    <p:sldId id="2544" r:id="rId123"/>
    <p:sldId id="2545" r:id="rId124"/>
    <p:sldId id="2546" r:id="rId125"/>
    <p:sldId id="2547" r:id="rId126"/>
    <p:sldId id="2548" r:id="rId127"/>
    <p:sldId id="2549" r:id="rId128"/>
    <p:sldId id="2550" r:id="rId129"/>
    <p:sldId id="2551" r:id="rId130"/>
    <p:sldId id="2288" r:id="rId131"/>
    <p:sldId id="2289" r:id="rId132"/>
    <p:sldId id="2290" r:id="rId133"/>
    <p:sldId id="2639" r:id="rId134"/>
    <p:sldId id="2510" r:id="rId135"/>
    <p:sldId id="2443" r:id="rId136"/>
    <p:sldId id="2450" r:id="rId137"/>
    <p:sldId id="2291" r:id="rId138"/>
    <p:sldId id="2292" r:id="rId139"/>
    <p:sldId id="2293" r:id="rId140"/>
    <p:sldId id="2294" r:id="rId141"/>
    <p:sldId id="2295" r:id="rId142"/>
    <p:sldId id="2296" r:id="rId143"/>
    <p:sldId id="2297" r:id="rId144"/>
    <p:sldId id="2298" r:id="rId145"/>
    <p:sldId id="2299" r:id="rId146"/>
    <p:sldId id="2300" r:id="rId147"/>
    <p:sldId id="2301" r:id="rId148"/>
    <p:sldId id="2302" r:id="rId149"/>
    <p:sldId id="2640" r:id="rId150"/>
    <p:sldId id="2444" r:id="rId151"/>
    <p:sldId id="2303" r:id="rId152"/>
    <p:sldId id="2304" r:id="rId153"/>
    <p:sldId id="2305" r:id="rId154"/>
    <p:sldId id="2552" r:id="rId155"/>
    <p:sldId id="2306" r:id="rId156"/>
    <p:sldId id="2307" r:id="rId157"/>
    <p:sldId id="2308" r:id="rId158"/>
    <p:sldId id="2309" r:id="rId159"/>
    <p:sldId id="2310" r:id="rId160"/>
    <p:sldId id="2311" r:id="rId161"/>
    <p:sldId id="2312" r:id="rId162"/>
    <p:sldId id="2313" r:id="rId163"/>
    <p:sldId id="2314" r:id="rId164"/>
    <p:sldId id="2647" r:id="rId165"/>
    <p:sldId id="2315" r:id="rId166"/>
    <p:sldId id="2316" r:id="rId167"/>
    <p:sldId id="2317" r:id="rId168"/>
    <p:sldId id="2318" r:id="rId169"/>
    <p:sldId id="2319" r:id="rId170"/>
    <p:sldId id="2320" r:id="rId171"/>
    <p:sldId id="2321" r:id="rId172"/>
    <p:sldId id="2322" r:id="rId173"/>
    <p:sldId id="2323" r:id="rId174"/>
    <p:sldId id="2324" r:id="rId175"/>
    <p:sldId id="2325" r:id="rId176"/>
    <p:sldId id="2326" r:id="rId177"/>
    <p:sldId id="2327" r:id="rId178"/>
    <p:sldId id="2328" r:id="rId179"/>
    <p:sldId id="2329" r:id="rId180"/>
    <p:sldId id="2331" r:id="rId181"/>
    <p:sldId id="2332" r:id="rId182"/>
    <p:sldId id="2333" r:id="rId183"/>
    <p:sldId id="2334" r:id="rId184"/>
    <p:sldId id="2335" r:id="rId185"/>
    <p:sldId id="2336" r:id="rId186"/>
    <p:sldId id="2341" r:id="rId187"/>
    <p:sldId id="2342" r:id="rId188"/>
    <p:sldId id="2641" r:id="rId189"/>
    <p:sldId id="2445" r:id="rId190"/>
    <p:sldId id="2446" r:id="rId191"/>
    <p:sldId id="2343" r:id="rId192"/>
    <p:sldId id="2553" r:id="rId193"/>
    <p:sldId id="2554" r:id="rId194"/>
    <p:sldId id="2555" r:id="rId195"/>
    <p:sldId id="2556" r:id="rId196"/>
    <p:sldId id="2557" r:id="rId197"/>
    <p:sldId id="2558" r:id="rId198"/>
    <p:sldId id="2559" r:id="rId199"/>
    <p:sldId id="2560" r:id="rId200"/>
    <p:sldId id="2561" r:id="rId201"/>
    <p:sldId id="2562" r:id="rId202"/>
    <p:sldId id="2563" r:id="rId203"/>
    <p:sldId id="2564" r:id="rId204"/>
    <p:sldId id="2565" r:id="rId205"/>
    <p:sldId id="2566" r:id="rId206"/>
    <p:sldId id="2567" r:id="rId207"/>
    <p:sldId id="2568" r:id="rId208"/>
    <p:sldId id="2569" r:id="rId209"/>
    <p:sldId id="2570" r:id="rId210"/>
    <p:sldId id="2571" r:id="rId211"/>
    <p:sldId id="2572" r:id="rId212"/>
    <p:sldId id="2573" r:id="rId213"/>
    <p:sldId id="2574" r:id="rId214"/>
    <p:sldId id="2575" r:id="rId215"/>
    <p:sldId id="2576" r:id="rId216"/>
    <p:sldId id="2577" r:id="rId217"/>
    <p:sldId id="2578" r:id="rId218"/>
    <p:sldId id="2579" r:id="rId219"/>
    <p:sldId id="2580" r:id="rId220"/>
    <p:sldId id="2581" r:id="rId221"/>
    <p:sldId id="2582" r:id="rId222"/>
    <p:sldId id="2583" r:id="rId223"/>
    <p:sldId id="2387" r:id="rId224"/>
    <p:sldId id="2388" r:id="rId225"/>
    <p:sldId id="2642" r:id="rId226"/>
    <p:sldId id="2447" r:id="rId227"/>
    <p:sldId id="2448" r:id="rId228"/>
    <p:sldId id="2389" r:id="rId229"/>
    <p:sldId id="2390" r:id="rId230"/>
    <p:sldId id="2391" r:id="rId231"/>
    <p:sldId id="2392" r:id="rId232"/>
    <p:sldId id="2393" r:id="rId233"/>
    <p:sldId id="2394" r:id="rId234"/>
    <p:sldId id="2395" r:id="rId235"/>
    <p:sldId id="2396" r:id="rId236"/>
    <p:sldId id="2397" r:id="rId237"/>
    <p:sldId id="2398" r:id="rId238"/>
    <p:sldId id="2399" r:id="rId239"/>
    <p:sldId id="2400" r:id="rId240"/>
    <p:sldId id="2401" r:id="rId241"/>
    <p:sldId id="2402" r:id="rId242"/>
    <p:sldId id="2403" r:id="rId243"/>
    <p:sldId id="2404" r:id="rId244"/>
    <p:sldId id="2406" r:id="rId245"/>
    <p:sldId id="2407" r:id="rId246"/>
    <p:sldId id="2643" r:id="rId247"/>
    <p:sldId id="2449" r:id="rId248"/>
    <p:sldId id="2408" r:id="rId249"/>
    <p:sldId id="2409" r:id="rId250"/>
    <p:sldId id="2410" r:id="rId251"/>
    <p:sldId id="2411" r:id="rId252"/>
    <p:sldId id="2412" r:id="rId253"/>
    <p:sldId id="2413" r:id="rId254"/>
    <p:sldId id="2414" r:id="rId255"/>
    <p:sldId id="2415" r:id="rId256"/>
    <p:sldId id="2416" r:id="rId257"/>
    <p:sldId id="2417" r:id="rId258"/>
    <p:sldId id="2418" r:id="rId259"/>
    <p:sldId id="2419" r:id="rId260"/>
    <p:sldId id="2420" r:id="rId261"/>
    <p:sldId id="2421" r:id="rId262"/>
    <p:sldId id="2422" r:id="rId263"/>
    <p:sldId id="2423" r:id="rId264"/>
    <p:sldId id="2424" r:id="rId265"/>
    <p:sldId id="2425" r:id="rId266"/>
    <p:sldId id="2426" r:id="rId267"/>
    <p:sldId id="2427" r:id="rId268"/>
    <p:sldId id="2428" r:id="rId269"/>
    <p:sldId id="2429" r:id="rId270"/>
    <p:sldId id="2431" r:id="rId271"/>
    <p:sldId id="2432" r:id="rId272"/>
    <p:sldId id="2433" r:id="rId273"/>
    <p:sldId id="2644" r:id="rId274"/>
    <p:sldId id="2525" r:id="rId275"/>
    <p:sldId id="2645" r:id="rId2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Objectives" id="{B96C7D9D-69A7-4A21-AFF1-57B9FD87FC62}">
          <p14:sldIdLst>
            <p14:sldId id="1250"/>
            <p14:sldId id="2507"/>
            <p14:sldId id="1789"/>
            <p14:sldId id="2584"/>
            <p14:sldId id="2451"/>
            <p14:sldId id="1785"/>
            <p14:sldId id="1786"/>
            <p14:sldId id="2646"/>
            <p14:sldId id="1787"/>
            <p14:sldId id="1788"/>
            <p14:sldId id="2524"/>
            <p14:sldId id="2542"/>
            <p14:sldId id="2623"/>
          </p14:sldIdLst>
        </p14:section>
        <p14:section name="HH Requirements" id="{75CA3D86-49F4-497D-AC7C-DF268C471B6A}">
          <p14:sldIdLst>
            <p14:sldId id="2434"/>
            <p14:sldId id="2435"/>
            <p14:sldId id="2436"/>
            <p14:sldId id="2437"/>
            <p14:sldId id="2438"/>
            <p14:sldId id="2439"/>
            <p14:sldId id="2441"/>
            <p14:sldId id="2442"/>
            <p14:sldId id="2440"/>
            <p14:sldId id="2624"/>
            <p14:sldId id="1827"/>
            <p14:sldId id="1828"/>
            <p14:sldId id="1829"/>
            <p14:sldId id="1830"/>
            <p14:sldId id="2625"/>
          </p14:sldIdLst>
        </p14:section>
        <p14:section name="Pre-Survey" id="{D5CD4442-B27E-464E-9974-F787689EBAE9}">
          <p14:sldIdLst>
            <p14:sldId id="1831"/>
            <p14:sldId id="1835"/>
            <p14:sldId id="1836"/>
            <p14:sldId id="1837"/>
            <p14:sldId id="1838"/>
            <p14:sldId id="2626"/>
            <p14:sldId id="2627"/>
            <p14:sldId id="2628"/>
            <p14:sldId id="2629"/>
            <p14:sldId id="2386"/>
            <p14:sldId id="1843"/>
            <p14:sldId id="1844"/>
            <p14:sldId id="1845"/>
            <p14:sldId id="2630"/>
            <p14:sldId id="2233"/>
          </p14:sldIdLst>
        </p14:section>
        <p14:section name="On-site Survey" id="{5B6CC520-CB15-42F5-929F-459502277C34}">
          <p14:sldIdLst>
            <p14:sldId id="1846"/>
            <p14:sldId id="2209"/>
            <p14:sldId id="1849"/>
            <p14:sldId id="1850"/>
            <p14:sldId id="1851"/>
            <p14:sldId id="1852"/>
            <p14:sldId id="1853"/>
            <p14:sldId id="1854"/>
            <p14:sldId id="1855"/>
            <p14:sldId id="1856"/>
            <p14:sldId id="1857"/>
            <p14:sldId id="1858"/>
            <p14:sldId id="2631"/>
            <p14:sldId id="2234"/>
          </p14:sldIdLst>
        </p14:section>
        <p14:section name="Post-Survey" id="{61C6877D-A296-42E7-9DCA-617DD11E7538}">
          <p14:sldIdLst>
            <p14:sldId id="1859"/>
            <p14:sldId id="1860"/>
            <p14:sldId id="2210"/>
            <p14:sldId id="2211"/>
            <p14:sldId id="1862"/>
            <p14:sldId id="1863"/>
            <p14:sldId id="2632"/>
            <p14:sldId id="1865"/>
            <p14:sldId id="1866"/>
            <p14:sldId id="1867"/>
            <p14:sldId id="1868"/>
            <p14:sldId id="2633"/>
            <p14:sldId id="2235"/>
            <p14:sldId id="2236"/>
          </p14:sldIdLst>
        </p14:section>
        <p14:section name="Section 1" id="{76D30160-4CF8-4274-AD82-0C049754BA87}">
          <p14:sldIdLst>
            <p14:sldId id="1869"/>
            <p14:sldId id="1870"/>
            <p14:sldId id="1871"/>
            <p14:sldId id="1872"/>
            <p14:sldId id="1874"/>
            <p14:sldId id="2634"/>
            <p14:sldId id="2511"/>
            <p14:sldId id="2512"/>
            <p14:sldId id="2513"/>
            <p14:sldId id="2514"/>
            <p14:sldId id="2515"/>
            <p14:sldId id="2516"/>
            <p14:sldId id="2517"/>
            <p14:sldId id="2518"/>
            <p14:sldId id="2519"/>
            <p14:sldId id="2520"/>
            <p14:sldId id="2521"/>
            <p14:sldId id="2522"/>
            <p14:sldId id="2523"/>
            <p14:sldId id="2635"/>
            <p14:sldId id="2636"/>
            <p14:sldId id="2526"/>
            <p14:sldId id="2527"/>
            <p14:sldId id="2528"/>
            <p14:sldId id="2529"/>
            <p14:sldId id="2530"/>
            <p14:sldId id="2531"/>
            <p14:sldId id="2262"/>
            <p14:sldId id="2263"/>
            <p14:sldId id="2264"/>
            <p14:sldId id="2637"/>
            <p14:sldId id="2501"/>
          </p14:sldIdLst>
        </p14:section>
        <p14:section name="Section 2" id="{6F013C48-1ABF-46E3-8651-752B6598D43B}">
          <p14:sldIdLst>
            <p14:sldId id="2265"/>
            <p14:sldId id="2532"/>
            <p14:sldId id="2533"/>
            <p14:sldId id="2534"/>
            <p14:sldId id="2535"/>
            <p14:sldId id="2536"/>
            <p14:sldId id="2537"/>
            <p14:sldId id="2538"/>
            <p14:sldId id="2539"/>
            <p14:sldId id="2540"/>
            <p14:sldId id="2541"/>
            <p14:sldId id="2638"/>
            <p14:sldId id="2543"/>
            <p14:sldId id="2544"/>
            <p14:sldId id="2545"/>
            <p14:sldId id="2546"/>
            <p14:sldId id="2547"/>
            <p14:sldId id="2548"/>
            <p14:sldId id="2549"/>
            <p14:sldId id="2550"/>
            <p14:sldId id="2551"/>
            <p14:sldId id="2288"/>
            <p14:sldId id="2289"/>
            <p14:sldId id="2290"/>
            <p14:sldId id="2639"/>
            <p14:sldId id="2510"/>
            <p14:sldId id="2443"/>
            <p14:sldId id="2450"/>
          </p14:sldIdLst>
        </p14:section>
        <p14:section name="Section 3" id="{DBC7782C-7E4D-4863-8955-9854EC74857B}">
          <p14:sldIdLst>
            <p14:sldId id="2291"/>
            <p14:sldId id="2292"/>
            <p14:sldId id="2293"/>
            <p14:sldId id="2294"/>
            <p14:sldId id="2295"/>
            <p14:sldId id="2296"/>
            <p14:sldId id="2297"/>
            <p14:sldId id="2298"/>
            <p14:sldId id="2299"/>
            <p14:sldId id="2300"/>
            <p14:sldId id="2301"/>
            <p14:sldId id="2302"/>
            <p14:sldId id="2640"/>
            <p14:sldId id="2444"/>
          </p14:sldIdLst>
        </p14:section>
        <p14:section name="Section 4" id="{16792859-3805-4D34-BDE0-C7309CCDBA25}">
          <p14:sldIdLst>
            <p14:sldId id="2303"/>
            <p14:sldId id="2304"/>
            <p14:sldId id="2305"/>
            <p14:sldId id="2552"/>
            <p14:sldId id="2306"/>
            <p14:sldId id="2307"/>
            <p14:sldId id="2308"/>
            <p14:sldId id="2309"/>
            <p14:sldId id="2310"/>
            <p14:sldId id="2311"/>
            <p14:sldId id="2312"/>
            <p14:sldId id="2313"/>
            <p14:sldId id="2314"/>
            <p14:sldId id="2647"/>
            <p14:sldId id="2315"/>
            <p14:sldId id="2316"/>
            <p14:sldId id="2317"/>
            <p14:sldId id="2318"/>
            <p14:sldId id="2319"/>
            <p14:sldId id="2320"/>
            <p14:sldId id="2321"/>
            <p14:sldId id="2322"/>
            <p14:sldId id="2323"/>
            <p14:sldId id="2324"/>
            <p14:sldId id="2325"/>
            <p14:sldId id="2326"/>
            <p14:sldId id="2327"/>
            <p14:sldId id="2328"/>
            <p14:sldId id="2329"/>
            <p14:sldId id="2331"/>
            <p14:sldId id="2332"/>
            <p14:sldId id="2333"/>
            <p14:sldId id="2334"/>
            <p14:sldId id="2335"/>
            <p14:sldId id="2336"/>
            <p14:sldId id="2341"/>
            <p14:sldId id="2342"/>
            <p14:sldId id="2641"/>
            <p14:sldId id="2445"/>
            <p14:sldId id="2446"/>
          </p14:sldIdLst>
        </p14:section>
        <p14:section name="Section 5" id="{C5E36426-A2B2-4AE4-8280-2FFB5B7472D6}">
          <p14:sldIdLst>
            <p14:sldId id="2343"/>
            <p14:sldId id="2553"/>
            <p14:sldId id="2554"/>
            <p14:sldId id="2555"/>
            <p14:sldId id="2556"/>
            <p14:sldId id="2557"/>
            <p14:sldId id="2558"/>
            <p14:sldId id="2559"/>
            <p14:sldId id="2560"/>
            <p14:sldId id="2561"/>
            <p14:sldId id="2562"/>
            <p14:sldId id="2563"/>
            <p14:sldId id="2564"/>
            <p14:sldId id="2565"/>
            <p14:sldId id="2566"/>
            <p14:sldId id="2567"/>
            <p14:sldId id="2568"/>
            <p14:sldId id="2569"/>
            <p14:sldId id="2570"/>
            <p14:sldId id="2571"/>
            <p14:sldId id="2572"/>
            <p14:sldId id="2573"/>
            <p14:sldId id="2574"/>
            <p14:sldId id="2575"/>
            <p14:sldId id="2576"/>
            <p14:sldId id="2577"/>
            <p14:sldId id="2578"/>
            <p14:sldId id="2579"/>
            <p14:sldId id="2580"/>
            <p14:sldId id="2581"/>
            <p14:sldId id="2582"/>
            <p14:sldId id="2583"/>
            <p14:sldId id="2387"/>
            <p14:sldId id="2388"/>
            <p14:sldId id="2642"/>
            <p14:sldId id="2447"/>
            <p14:sldId id="2448"/>
          </p14:sldIdLst>
        </p14:section>
        <p14:section name="Section 6" id="{F4F7E444-B05B-4B59-B2AA-F7573CA6201E}">
          <p14:sldIdLst>
            <p14:sldId id="2389"/>
            <p14:sldId id="2390"/>
            <p14:sldId id="2391"/>
            <p14:sldId id="2392"/>
            <p14:sldId id="2393"/>
            <p14:sldId id="2394"/>
            <p14:sldId id="2395"/>
            <p14:sldId id="2396"/>
            <p14:sldId id="2397"/>
            <p14:sldId id="2398"/>
            <p14:sldId id="2399"/>
            <p14:sldId id="2400"/>
            <p14:sldId id="2401"/>
            <p14:sldId id="2402"/>
            <p14:sldId id="2403"/>
            <p14:sldId id="2404"/>
            <p14:sldId id="2406"/>
            <p14:sldId id="2407"/>
            <p14:sldId id="2643"/>
            <p14:sldId id="2449"/>
          </p14:sldIdLst>
        </p14:section>
        <p14:section name="Section 7" id="{FD939E11-657D-435A-AE20-8CD3E117A105}">
          <p14:sldIdLst>
            <p14:sldId id="2408"/>
            <p14:sldId id="2409"/>
            <p14:sldId id="2410"/>
            <p14:sldId id="2411"/>
            <p14:sldId id="2412"/>
            <p14:sldId id="2413"/>
            <p14:sldId id="2414"/>
            <p14:sldId id="2415"/>
            <p14:sldId id="2416"/>
            <p14:sldId id="2417"/>
            <p14:sldId id="2418"/>
            <p14:sldId id="2419"/>
            <p14:sldId id="2420"/>
            <p14:sldId id="2421"/>
            <p14:sldId id="2422"/>
            <p14:sldId id="2423"/>
            <p14:sldId id="2424"/>
            <p14:sldId id="2425"/>
            <p14:sldId id="2426"/>
            <p14:sldId id="2427"/>
            <p14:sldId id="2428"/>
            <p14:sldId id="2429"/>
            <p14:sldId id="2431"/>
            <p14:sldId id="2432"/>
            <p14:sldId id="2433"/>
            <p14:sldId id="2644"/>
            <p14:sldId id="2525"/>
            <p14:sldId id="264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 Schweiger" initials="SS" lastIdx="45" clrIdx="0"/>
  <p:cmAuthor id="7" name="Sean Jackson" initials="SJ" lastIdx="2" clrIdx="7"/>
  <p:cmAuthor id="1" name="Becky Jones" initials="" lastIdx="155" clrIdx="1"/>
  <p:cmAuthor id="8" name="Jason Budday" initials="JB" lastIdx="13" clrIdx="8"/>
  <p:cmAuthor id="2" name="Danielle Himelright" initials="DH" lastIdx="1" clrIdx="2"/>
  <p:cmAuthor id="9" name="Dawn Harris" initials="DH" lastIdx="49" clrIdx="9"/>
  <p:cmAuthor id="3" name="Chelsie Rigsbee" initials="CR" lastIdx="8" clrIdx="3"/>
  <p:cmAuthor id="10" name="Margaret Jernigan" initials="MJ" lastIdx="1" clrIdx="10">
    <p:extLst>
      <p:ext uri="{19B8F6BF-5375-455C-9EA6-DF929625EA0E}">
        <p15:presenceInfo xmlns:p15="http://schemas.microsoft.com/office/powerpoint/2012/main" userId="S::mjernigan@achc.org::d61fd771-59d3-45ae-8c1a-3b5b46608b7d" providerId="AD"/>
      </p:ext>
    </p:extLst>
  </p:cmAuthor>
  <p:cmAuthor id="4" name="Lisa Meadows - ACHC" initials="LM-A" lastIdx="38" clrIdx="4"/>
  <p:cmAuthor id="11" name="Jason Evans" initials="JE" lastIdx="1" clrIdx="11">
    <p:extLst>
      <p:ext uri="{19B8F6BF-5375-455C-9EA6-DF929625EA0E}">
        <p15:presenceInfo xmlns:p15="http://schemas.microsoft.com/office/powerpoint/2012/main" userId="S::JEvans@achc.org::c1a7d7f4-27cb-4ab8-b56e-38b5325464f9" providerId="AD"/>
      </p:ext>
    </p:extLst>
  </p:cmAuthor>
  <p:cmAuthor id="5" name="Margaret Jernigan" initials="MOU" lastIdx="4" clrIdx="5"/>
  <p:cmAuthor id="6" name="Microsoft Office User" initials="Office" lastIdx="1"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750"/>
    <a:srgbClr val="74A2BF"/>
    <a:srgbClr val="FD7260"/>
    <a:srgbClr val="EBD86F"/>
    <a:srgbClr val="0C3146"/>
    <a:srgbClr val="0C3047"/>
    <a:srgbClr val="003654"/>
    <a:srgbClr val="0B344E"/>
    <a:srgbClr val="032742"/>
    <a:srgbClr val="0D2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9660" autoAdjust="0"/>
  </p:normalViewPr>
  <p:slideViewPr>
    <p:cSldViewPr snapToGrid="0" snapToObjects="1">
      <p:cViewPr>
        <p:scale>
          <a:sx n="80" d="100"/>
          <a:sy n="80" d="100"/>
        </p:scale>
        <p:origin x="1968" y="528"/>
      </p:cViewPr>
      <p:guideLst>
        <p:guide orient="horz" pos="2160"/>
        <p:guide pos="3840"/>
      </p:guideLst>
    </p:cSldViewPr>
  </p:slideViewPr>
  <p:notesTextViewPr>
    <p:cViewPr>
      <p:scale>
        <a:sx n="1" d="1"/>
        <a:sy n="1" d="1"/>
      </p:scale>
      <p:origin x="0" y="0"/>
    </p:cViewPr>
  </p:notesTextViewPr>
  <p:sorterViewPr>
    <p:cViewPr>
      <p:scale>
        <a:sx n="175" d="100"/>
        <a:sy n="175" d="100"/>
      </p:scale>
      <p:origin x="0" y="53160"/>
    </p:cViewPr>
  </p:sorterViewPr>
  <p:notesViewPr>
    <p:cSldViewPr snapToGrid="0" snapToObjects="1">
      <p:cViewPr varScale="1">
        <p:scale>
          <a:sx n="111" d="100"/>
          <a:sy n="111" d="100"/>
        </p:scale>
        <p:origin x="4136" y="22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5.xml"/><Relationship Id="rId181" Type="http://schemas.openxmlformats.org/officeDocument/2006/relationships/slide" Target="slides/slide175.xml"/><Relationship Id="rId237" Type="http://schemas.openxmlformats.org/officeDocument/2006/relationships/slide" Target="slides/slide231.xml"/><Relationship Id="rId279" Type="http://schemas.openxmlformats.org/officeDocument/2006/relationships/commentAuthors" Target="commentAuthors.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269" Type="http://schemas.openxmlformats.org/officeDocument/2006/relationships/slide" Target="slides/slide263.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280" Type="http://schemas.openxmlformats.org/officeDocument/2006/relationships/presProps" Target="presProps.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8" Type="http://schemas.openxmlformats.org/officeDocument/2006/relationships/slide" Target="slides/slide232.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281" Type="http://schemas.openxmlformats.org/officeDocument/2006/relationships/viewProps" Target="viewProps.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slide" Target="slides/slide265.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theme" Target="theme/theme1.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tableStyles" Target="tableStyles.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notesMaster" Target="notesMasters/notesMaster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handoutMaster" Target="handoutMasters/handoutMaster1.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258" Type="http://schemas.openxmlformats.org/officeDocument/2006/relationships/slide" Target="slides/slide2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36786417322831E-2"/>
          <c:y val="0"/>
          <c:w val="0.89844758858267715"/>
          <c:h val="0.79821135068355986"/>
        </c:manualLayout>
      </c:layout>
      <c:barChart>
        <c:barDir val="bar"/>
        <c:grouping val="clustered"/>
        <c:varyColors val="0"/>
        <c:ser>
          <c:idx val="0"/>
          <c:order val="0"/>
          <c:tx>
            <c:strRef>
              <c:f>Sheet1!$B$1</c:f>
              <c:strCache>
                <c:ptCount val="1"/>
                <c:pt idx="0">
                  <c:v>Home Health</c:v>
                </c:pt>
              </c:strCache>
            </c:strRef>
          </c:tx>
          <c:spPr>
            <a:solidFill>
              <a:schemeClr val="accent1"/>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1969</c:v>
                </c:pt>
                <c:pt idx="1">
                  <c:v>2134</c:v>
                </c:pt>
                <c:pt idx="2">
                  <c:v>2696</c:v>
                </c:pt>
              </c:numCache>
            </c:numRef>
          </c:val>
          <c:extLst>
            <c:ext xmlns:c16="http://schemas.microsoft.com/office/drawing/2014/chart" uri="{C3380CC4-5D6E-409C-BE32-E72D297353CC}">
              <c16:uniqueId val="{00000000-3BC4-4D3E-9865-E7E1089AE1ED}"/>
            </c:ext>
          </c:extLst>
        </c:ser>
        <c:ser>
          <c:idx val="1"/>
          <c:order val="1"/>
          <c:tx>
            <c:strRef>
              <c:f>Sheet1!$C$1</c:f>
              <c:strCache>
                <c:ptCount val="1"/>
                <c:pt idx="0">
                  <c:v>Hospice</c:v>
                </c:pt>
              </c:strCache>
            </c:strRef>
          </c:tx>
          <c:spPr>
            <a:solidFill>
              <a:schemeClr val="accent2"/>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1174</c:v>
                </c:pt>
                <c:pt idx="1">
                  <c:v>1439</c:v>
                </c:pt>
                <c:pt idx="2">
                  <c:v>2493</c:v>
                </c:pt>
              </c:numCache>
            </c:numRef>
          </c:val>
          <c:extLst>
            <c:ext xmlns:c16="http://schemas.microsoft.com/office/drawing/2014/chart" uri="{C3380CC4-5D6E-409C-BE32-E72D297353CC}">
              <c16:uniqueId val="{00000001-3BC4-4D3E-9865-E7E1089AE1ED}"/>
            </c:ext>
          </c:extLst>
        </c:ser>
        <c:ser>
          <c:idx val="2"/>
          <c:order val="2"/>
          <c:tx>
            <c:strRef>
              <c:f>Sheet1!$D$1</c:f>
              <c:strCache>
                <c:ptCount val="1"/>
                <c:pt idx="0">
                  <c:v>Private Duty</c:v>
                </c:pt>
              </c:strCache>
            </c:strRef>
          </c:tx>
          <c:spPr>
            <a:solidFill>
              <a:schemeClr val="accent3"/>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479</c:v>
                </c:pt>
                <c:pt idx="1">
                  <c:v>479</c:v>
                </c:pt>
                <c:pt idx="2">
                  <c:v>527</c:v>
                </c:pt>
              </c:numCache>
            </c:numRef>
          </c:val>
          <c:extLst>
            <c:ext xmlns:c16="http://schemas.microsoft.com/office/drawing/2014/chart" uri="{C3380CC4-5D6E-409C-BE32-E72D297353CC}">
              <c16:uniqueId val="{00000002-3BC4-4D3E-9865-E7E1089AE1ED}"/>
            </c:ext>
          </c:extLst>
        </c:ser>
        <c:dLbls>
          <c:showLegendKey val="0"/>
          <c:showVal val="0"/>
          <c:showCatName val="0"/>
          <c:showSerName val="0"/>
          <c:showPercent val="0"/>
          <c:showBubbleSize val="0"/>
        </c:dLbls>
        <c:gapWidth val="182"/>
        <c:axId val="1187776752"/>
        <c:axId val="1359572336"/>
      </c:barChart>
      <c:catAx>
        <c:axId val="1187776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59572336"/>
        <c:crosses val="autoZero"/>
        <c:auto val="1"/>
        <c:lblAlgn val="ctr"/>
        <c:lblOffset val="100"/>
        <c:noMultiLvlLbl val="0"/>
      </c:catAx>
      <c:valAx>
        <c:axId val="13595723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87776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6358B5-1076-CD4F-8297-E7060E85BDE6}" type="datetimeFigureOut">
              <a:rPr lang="en-US" smtClean="0"/>
              <a:t>2/2/22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F60F87-FD82-854C-AF59-8B20CF675C8C}" type="slidenum">
              <a:rPr lang="en-US" smtClean="0"/>
              <a:t>‹#›</a:t>
            </a:fld>
            <a:endParaRPr lang="en-US" dirty="0"/>
          </a:p>
        </p:txBody>
      </p:sp>
    </p:spTree>
    <p:extLst>
      <p:ext uri="{BB962C8B-B14F-4D97-AF65-F5344CB8AC3E}">
        <p14:creationId xmlns:p14="http://schemas.microsoft.com/office/powerpoint/2010/main" val="929148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5D0BC0-65BC-C042-B42B-4B760AF2641E}" type="datetimeFigureOut">
              <a:rPr lang="en-US" smtClean="0"/>
              <a:t>2/2/22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7243B2-668E-4646-8B8F-EC210B30830E}" type="slidenum">
              <a:rPr lang="en-US" smtClean="0"/>
              <a:t>‹#›</a:t>
            </a:fld>
            <a:endParaRPr lang="en-US" dirty="0"/>
          </a:p>
        </p:txBody>
      </p:sp>
    </p:spTree>
    <p:extLst>
      <p:ext uri="{BB962C8B-B14F-4D97-AF65-F5344CB8AC3E}">
        <p14:creationId xmlns:p14="http://schemas.microsoft.com/office/powerpoint/2010/main" val="12408598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a:t>
            </a:fld>
            <a:endParaRPr lang="en-US" dirty="0"/>
          </a:p>
        </p:txBody>
      </p:sp>
    </p:spTree>
    <p:extLst>
      <p:ext uri="{BB962C8B-B14F-4D97-AF65-F5344CB8AC3E}">
        <p14:creationId xmlns:p14="http://schemas.microsoft.com/office/powerpoint/2010/main" val="1119125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question</a:t>
            </a:r>
          </a:p>
        </p:txBody>
      </p:sp>
      <p:sp>
        <p:nvSpPr>
          <p:cNvPr id="4" name="Slide Number Placeholder 3"/>
          <p:cNvSpPr>
            <a:spLocks noGrp="1"/>
          </p:cNvSpPr>
          <p:nvPr>
            <p:ph type="sldNum" sz="quarter" idx="5"/>
          </p:nvPr>
        </p:nvSpPr>
        <p:spPr/>
        <p:txBody>
          <a:bodyPr/>
          <a:lstStyle/>
          <a:p>
            <a:fld id="{887243B2-668E-4646-8B8F-EC210B30830E}" type="slidenum">
              <a:rPr lang="en-US" smtClean="0"/>
              <a:t>28</a:t>
            </a:fld>
            <a:endParaRPr lang="en-US" dirty="0"/>
          </a:p>
        </p:txBody>
      </p:sp>
    </p:spTree>
    <p:extLst>
      <p:ext uri="{BB962C8B-B14F-4D97-AF65-F5344CB8AC3E}">
        <p14:creationId xmlns:p14="http://schemas.microsoft.com/office/powerpoint/2010/main" val="194063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34</a:t>
            </a:fld>
            <a:endParaRPr lang="en-US" dirty="0"/>
          </a:p>
        </p:txBody>
      </p:sp>
    </p:spTree>
    <p:extLst>
      <p:ext uri="{BB962C8B-B14F-4D97-AF65-F5344CB8AC3E}">
        <p14:creationId xmlns:p14="http://schemas.microsoft.com/office/powerpoint/2010/main" val="4161356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7243B2-668E-4646-8B8F-EC210B30830E}" type="slidenum">
              <a:rPr lang="en-US" smtClean="0"/>
              <a:t>38</a:t>
            </a:fld>
            <a:endParaRPr lang="en-US" dirty="0"/>
          </a:p>
        </p:txBody>
      </p:sp>
    </p:spTree>
    <p:extLst>
      <p:ext uri="{BB962C8B-B14F-4D97-AF65-F5344CB8AC3E}">
        <p14:creationId xmlns:p14="http://schemas.microsoft.com/office/powerpoint/2010/main" val="1215777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question</a:t>
            </a:r>
          </a:p>
        </p:txBody>
      </p:sp>
      <p:sp>
        <p:nvSpPr>
          <p:cNvPr id="4" name="Slide Number Placeholder 3"/>
          <p:cNvSpPr>
            <a:spLocks noGrp="1"/>
          </p:cNvSpPr>
          <p:nvPr>
            <p:ph type="sldNum" sz="quarter" idx="5"/>
          </p:nvPr>
        </p:nvSpPr>
        <p:spPr/>
        <p:txBody>
          <a:bodyPr/>
          <a:lstStyle/>
          <a:p>
            <a:fld id="{887243B2-668E-4646-8B8F-EC210B30830E}" type="slidenum">
              <a:rPr lang="en-US" smtClean="0"/>
              <a:t>42</a:t>
            </a:fld>
            <a:endParaRPr lang="en-US" dirty="0"/>
          </a:p>
        </p:txBody>
      </p:sp>
    </p:spTree>
    <p:extLst>
      <p:ext uri="{BB962C8B-B14F-4D97-AF65-F5344CB8AC3E}">
        <p14:creationId xmlns:p14="http://schemas.microsoft.com/office/powerpoint/2010/main" val="2010960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question</a:t>
            </a:r>
          </a:p>
        </p:txBody>
      </p:sp>
      <p:sp>
        <p:nvSpPr>
          <p:cNvPr id="4" name="Slide Number Placeholder 3"/>
          <p:cNvSpPr>
            <a:spLocks noGrp="1"/>
          </p:cNvSpPr>
          <p:nvPr>
            <p:ph type="sldNum" sz="quarter" idx="5"/>
          </p:nvPr>
        </p:nvSpPr>
        <p:spPr/>
        <p:txBody>
          <a:bodyPr/>
          <a:lstStyle/>
          <a:p>
            <a:fld id="{887243B2-668E-4646-8B8F-EC210B30830E}" type="slidenum">
              <a:rPr lang="en-US" smtClean="0"/>
              <a:t>56</a:t>
            </a:fld>
            <a:endParaRPr lang="en-US" dirty="0"/>
          </a:p>
        </p:txBody>
      </p:sp>
    </p:spTree>
    <p:extLst>
      <p:ext uri="{BB962C8B-B14F-4D97-AF65-F5344CB8AC3E}">
        <p14:creationId xmlns:p14="http://schemas.microsoft.com/office/powerpoint/2010/main" val="1012737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xfrm>
            <a:off x="381000" y="685800"/>
            <a:ext cx="6096000" cy="3429000"/>
          </a:xfrm>
          <a:ln/>
        </p:spPr>
      </p:sp>
      <p:sp>
        <p:nvSpPr>
          <p:cNvPr id="134147"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Calibri" charset="0"/>
              <a:ea typeface="+mn-ea"/>
              <a:cs typeface="+mn-cs"/>
            </a:endParaRPr>
          </a:p>
        </p:txBody>
      </p:sp>
      <p:sp>
        <p:nvSpPr>
          <p:cNvPr id="1341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defTabSz="448650"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defTabSz="448650"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defTabSz="448650"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defTabSz="44865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4BBDC61E-13DE-44CB-93D5-2F47BCCC7C92}" type="slidenum">
              <a:rPr lang="en-US" altLang="en-US" sz="1200">
                <a:latin typeface="Calibri" pitchFamily="34" charset="0"/>
              </a:rPr>
              <a:pPr eaLnBrk="1" hangingPunct="1">
                <a:defRPr/>
              </a:pPr>
              <a:t>60</a:t>
            </a:fld>
            <a:endParaRPr lang="en-US" altLang="en-US" sz="1200" dirty="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xfrm>
            <a:off x="381000" y="685800"/>
            <a:ext cx="6096000" cy="3429000"/>
          </a:xfrm>
          <a:ln/>
        </p:spPr>
      </p:sp>
      <p:sp>
        <p:nvSpPr>
          <p:cNvPr id="134147"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latin typeface="Calibri" charset="0"/>
              <a:ea typeface="+mn-ea"/>
              <a:cs typeface="+mn-cs"/>
            </a:endParaRPr>
          </a:p>
        </p:txBody>
      </p:sp>
      <p:sp>
        <p:nvSpPr>
          <p:cNvPr id="1341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defTabSz="448650"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defTabSz="448650"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defTabSz="448650"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defTabSz="44865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defRPr/>
            </a:pPr>
            <a:fld id="{4BBDC61E-13DE-44CB-93D5-2F47BCCC7C92}" type="slidenum">
              <a:rPr lang="en-US" altLang="en-US" sz="1200">
                <a:latin typeface="Calibri" pitchFamily="34" charset="0"/>
              </a:rPr>
              <a:pPr eaLnBrk="1" hangingPunct="1">
                <a:defRPr/>
              </a:pPr>
              <a:t>61</a:t>
            </a:fld>
            <a:endParaRPr lang="en-US" altLang="en-US" sz="1200" dirty="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xfrm>
            <a:off x="381000" y="685800"/>
            <a:ext cx="6096000" cy="3429000"/>
          </a:xfrm>
          <a:ln/>
        </p:spPr>
      </p:sp>
      <p:sp>
        <p:nvSpPr>
          <p:cNvPr id="3368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369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29057" indent="-280406" eaLnBrk="0" hangingPunct="0">
              <a:spcBef>
                <a:spcPct val="30000"/>
              </a:spcBef>
              <a:defRPr sz="1200">
                <a:solidFill>
                  <a:schemeClr val="tx1"/>
                </a:solidFill>
                <a:latin typeface="Calibri" pitchFamily="34" charset="0"/>
                <a:ea typeface="MS PGothic" pitchFamily="34" charset="-128"/>
              </a:defRPr>
            </a:lvl2pPr>
            <a:lvl3pPr marL="1121626" indent="-224325" eaLnBrk="0" hangingPunct="0">
              <a:spcBef>
                <a:spcPct val="30000"/>
              </a:spcBef>
              <a:defRPr sz="1200">
                <a:solidFill>
                  <a:schemeClr val="tx1"/>
                </a:solidFill>
                <a:latin typeface="Calibri" pitchFamily="34" charset="0"/>
                <a:ea typeface="MS PGothic" pitchFamily="34" charset="-128"/>
              </a:defRPr>
            </a:lvl3pPr>
            <a:lvl4pPr marL="1570276" indent="-224325" eaLnBrk="0" hangingPunct="0">
              <a:spcBef>
                <a:spcPct val="30000"/>
              </a:spcBef>
              <a:defRPr sz="1200">
                <a:solidFill>
                  <a:schemeClr val="tx1"/>
                </a:solidFill>
                <a:latin typeface="Calibri" pitchFamily="34" charset="0"/>
                <a:ea typeface="MS PGothic" pitchFamily="34" charset="-128"/>
              </a:defRPr>
            </a:lvl4pPr>
            <a:lvl5pPr marL="2018927" indent="-224325" eaLnBrk="0" hangingPunct="0">
              <a:spcBef>
                <a:spcPct val="30000"/>
              </a:spcBef>
              <a:defRPr sz="1200">
                <a:solidFill>
                  <a:schemeClr val="tx1"/>
                </a:solidFill>
                <a:latin typeface="Calibri" pitchFamily="34" charset="0"/>
                <a:ea typeface="MS PGothic" pitchFamily="34" charset="-128"/>
              </a:defRPr>
            </a:lvl5pPr>
            <a:lvl6pPr marL="2467577" indent="-224325" defTabSz="44865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16227" indent="-224325" defTabSz="44865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64878" indent="-224325" defTabSz="44865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13528" indent="-224325" defTabSz="44865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886D6C5-DEA8-4012-8A2F-B349048D5677}" type="slidenum">
              <a:rPr lang="en-US" altLang="en-US" smtClean="0"/>
              <a:pPr eaLnBrk="1" hangingPunct="1">
                <a:spcBef>
                  <a:spcPct val="0"/>
                </a:spcBef>
              </a:pPr>
              <a:t>67</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xfrm>
            <a:off x="381000" y="685800"/>
            <a:ext cx="6096000" cy="3429000"/>
          </a:xfrm>
          <a:ln/>
        </p:spPr>
      </p:sp>
      <p:sp>
        <p:nvSpPr>
          <p:cNvPr id="3368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369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29057" indent="-280406" eaLnBrk="0" hangingPunct="0">
              <a:spcBef>
                <a:spcPct val="30000"/>
              </a:spcBef>
              <a:defRPr sz="1200">
                <a:solidFill>
                  <a:schemeClr val="tx1"/>
                </a:solidFill>
                <a:latin typeface="Calibri" pitchFamily="34" charset="0"/>
                <a:ea typeface="MS PGothic" pitchFamily="34" charset="-128"/>
              </a:defRPr>
            </a:lvl2pPr>
            <a:lvl3pPr marL="1121626" indent="-224325" eaLnBrk="0" hangingPunct="0">
              <a:spcBef>
                <a:spcPct val="30000"/>
              </a:spcBef>
              <a:defRPr sz="1200">
                <a:solidFill>
                  <a:schemeClr val="tx1"/>
                </a:solidFill>
                <a:latin typeface="Calibri" pitchFamily="34" charset="0"/>
                <a:ea typeface="MS PGothic" pitchFamily="34" charset="-128"/>
              </a:defRPr>
            </a:lvl3pPr>
            <a:lvl4pPr marL="1570276" indent="-224325" eaLnBrk="0" hangingPunct="0">
              <a:spcBef>
                <a:spcPct val="30000"/>
              </a:spcBef>
              <a:defRPr sz="1200">
                <a:solidFill>
                  <a:schemeClr val="tx1"/>
                </a:solidFill>
                <a:latin typeface="Calibri" pitchFamily="34" charset="0"/>
                <a:ea typeface="MS PGothic" pitchFamily="34" charset="-128"/>
              </a:defRPr>
            </a:lvl4pPr>
            <a:lvl5pPr marL="2018927" indent="-224325" eaLnBrk="0" hangingPunct="0">
              <a:spcBef>
                <a:spcPct val="30000"/>
              </a:spcBef>
              <a:defRPr sz="1200">
                <a:solidFill>
                  <a:schemeClr val="tx1"/>
                </a:solidFill>
                <a:latin typeface="Calibri" pitchFamily="34" charset="0"/>
                <a:ea typeface="MS PGothic" pitchFamily="34" charset="-128"/>
              </a:defRPr>
            </a:lvl5pPr>
            <a:lvl6pPr marL="2467577" indent="-224325" defTabSz="44865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16227" indent="-224325" defTabSz="44865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364878" indent="-224325" defTabSz="44865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13528" indent="-224325" defTabSz="44865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A886D6C5-DEA8-4012-8A2F-B349048D5677}" type="slidenum">
              <a:rPr lang="en-US" altLang="en-US" smtClean="0"/>
              <a:pPr eaLnBrk="1" hangingPunct="1">
                <a:spcBef>
                  <a:spcPct val="0"/>
                </a:spcBef>
              </a:pPr>
              <a:t>68</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question</a:t>
            </a:r>
          </a:p>
        </p:txBody>
      </p:sp>
      <p:sp>
        <p:nvSpPr>
          <p:cNvPr id="4" name="Slide Number Placeholder 3"/>
          <p:cNvSpPr>
            <a:spLocks noGrp="1"/>
          </p:cNvSpPr>
          <p:nvPr>
            <p:ph type="sldNum" sz="quarter" idx="5"/>
          </p:nvPr>
        </p:nvSpPr>
        <p:spPr/>
        <p:txBody>
          <a:bodyPr/>
          <a:lstStyle/>
          <a:p>
            <a:fld id="{887243B2-668E-4646-8B8F-EC210B30830E}" type="slidenum">
              <a:rPr lang="en-US" smtClean="0"/>
              <a:t>69</a:t>
            </a:fld>
            <a:endParaRPr lang="en-US" dirty="0"/>
          </a:p>
        </p:txBody>
      </p:sp>
    </p:spTree>
    <p:extLst>
      <p:ext uri="{BB962C8B-B14F-4D97-AF65-F5344CB8AC3E}">
        <p14:creationId xmlns:p14="http://schemas.microsoft.com/office/powerpoint/2010/main" val="3926897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5</a:t>
            </a:fld>
            <a:endParaRPr lang="en-US" dirty="0"/>
          </a:p>
        </p:txBody>
      </p:sp>
    </p:spTree>
    <p:extLst>
      <p:ext uri="{BB962C8B-B14F-4D97-AF65-F5344CB8AC3E}">
        <p14:creationId xmlns:p14="http://schemas.microsoft.com/office/powerpoint/2010/main" val="264415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location – home office vs commercial </a:t>
            </a:r>
          </a:p>
          <a:p>
            <a:endParaRPr lang="en-US" dirty="0"/>
          </a:p>
          <a:p>
            <a:r>
              <a:rPr lang="en-US" dirty="0"/>
              <a:t>Articles of incorporation or other documentation of legal authority</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78</a:t>
            </a:fld>
            <a:endParaRPr lang="en-US" dirty="0"/>
          </a:p>
        </p:txBody>
      </p:sp>
    </p:spTree>
    <p:extLst>
      <p:ext uri="{BB962C8B-B14F-4D97-AF65-F5344CB8AC3E}">
        <p14:creationId xmlns:p14="http://schemas.microsoft.com/office/powerpoint/2010/main" val="860754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Local and state licensure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Professional licensure/certification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Americans with Disabilities Act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Equal Employment Opportunities Act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Fair Labor Standards Act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Title VI of the Civil Rights Act of 1964</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Occupational Safety and Health Administration (OSHA)</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Medicaid regulations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Health Insurance Portability and Accountability Act (HIPAA)</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Agency policies and procedures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ACHC's Accreditation Process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Other laws and regulations as applicable to the care/service provided by the Agency</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79</a:t>
            </a:fld>
            <a:endParaRPr lang="en-US" dirty="0"/>
          </a:p>
        </p:txBody>
      </p:sp>
    </p:spTree>
    <p:extLst>
      <p:ext uri="{BB962C8B-B14F-4D97-AF65-F5344CB8AC3E}">
        <p14:creationId xmlns:p14="http://schemas.microsoft.com/office/powerpoint/2010/main" val="2045186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 of the activities of the GB/owner include: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Appointing a qualified Administrator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Adopting and periodically reviewing written bylaws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Establishing or approving written policies and procedures governing overall operations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Human resource management</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82</a:t>
            </a:fld>
            <a:endParaRPr lang="en-US" dirty="0"/>
          </a:p>
        </p:txBody>
      </p:sp>
    </p:spTree>
    <p:extLst>
      <p:ext uri="{BB962C8B-B14F-4D97-AF65-F5344CB8AC3E}">
        <p14:creationId xmlns:p14="http://schemas.microsoft.com/office/powerpoint/2010/main" val="1421794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topics to be covered: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Organizational structure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Confidentiality practices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Overview of programs, services, and initiatives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Grievance/complaint policies and procedures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Responsibilities in the Performance Improvement (PI) Program</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Organizational ethics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Conflicts of interest</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83</a:t>
            </a:fld>
            <a:endParaRPr lang="en-US" dirty="0"/>
          </a:p>
        </p:txBody>
      </p:sp>
    </p:spTree>
    <p:extLst>
      <p:ext uri="{BB962C8B-B14F-4D97-AF65-F5344CB8AC3E}">
        <p14:creationId xmlns:p14="http://schemas.microsoft.com/office/powerpoint/2010/main" val="2488344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Written agreements are to have certain minimum requirements included: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care/services to be furnished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necessity to conform to all applicable agency policies and procedures, including personnel qualifications, orientation, competencies, and required background checks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responsibility for participating in developing plans of care/service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manner in which care/services will be controlled, coordinated, and evaluated by the Agency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procedures for submitting progress notes, scheduling of visits, and periodic client/patient evaluation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procedures for payment of care/services furnished under the contract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Duration of contract/agreement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Overall responsibility for supervision of personnel</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Other applicable laws and regulations</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96</a:t>
            </a:fld>
            <a:endParaRPr lang="en-US" dirty="0"/>
          </a:p>
        </p:txBody>
      </p:sp>
    </p:spTree>
    <p:extLst>
      <p:ext uri="{BB962C8B-B14F-4D97-AF65-F5344CB8AC3E}">
        <p14:creationId xmlns:p14="http://schemas.microsoft.com/office/powerpoint/2010/main" val="3396949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question</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102</a:t>
            </a:fld>
            <a:endParaRPr lang="en-US" dirty="0"/>
          </a:p>
        </p:txBody>
      </p:sp>
    </p:spTree>
    <p:extLst>
      <p:ext uri="{BB962C8B-B14F-4D97-AF65-F5344CB8AC3E}">
        <p14:creationId xmlns:p14="http://schemas.microsoft.com/office/powerpoint/2010/main" val="2871188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Written policies and procedures include, but are not limited to:</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Types of care/service available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Care/service limitations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Charges or client/patient responsibility for care/service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Eligibility criteria</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Hours of operation, including on call availability</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105</a:t>
            </a:fld>
            <a:endParaRPr lang="en-US" dirty="0"/>
          </a:p>
        </p:txBody>
      </p:sp>
    </p:spTree>
    <p:extLst>
      <p:ext uri="{BB962C8B-B14F-4D97-AF65-F5344CB8AC3E}">
        <p14:creationId xmlns:p14="http://schemas.microsoft.com/office/powerpoint/2010/main" val="2737936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Provided in a manner/language that the client understands</a:t>
            </a:r>
          </a:p>
          <a:p>
            <a:endParaRPr lang="en-US" dirty="0"/>
          </a:p>
          <a:p>
            <a:r>
              <a:rPr lang="en-US" dirty="0"/>
              <a:t>i.e.</a:t>
            </a:r>
          </a:p>
          <a:p>
            <a:pPr marL="171450" indent="-171450">
              <a:buFontTx/>
              <a:buChar char="-"/>
            </a:pPr>
            <a:r>
              <a:rPr lang="en-US" dirty="0"/>
              <a:t>Be informed about the care to be provided</a:t>
            </a:r>
          </a:p>
          <a:p>
            <a:pPr marL="171450" indent="-171450">
              <a:buFontTx/>
              <a:buChar char="-"/>
            </a:pPr>
            <a:r>
              <a:rPr lang="en-US" dirty="0"/>
              <a:t>Be informed of charges, expected payment</a:t>
            </a:r>
          </a:p>
          <a:p>
            <a:pPr marL="171450" indent="-171450">
              <a:buFontTx/>
              <a:buChar char="-"/>
            </a:pPr>
            <a:r>
              <a:rPr lang="en-US" dirty="0"/>
              <a:t>Right to refuse care/treatment</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106</a:t>
            </a:fld>
            <a:endParaRPr lang="en-US" dirty="0"/>
          </a:p>
        </p:txBody>
      </p:sp>
    </p:spTree>
    <p:extLst>
      <p:ext uri="{BB962C8B-B14F-4D97-AF65-F5344CB8AC3E}">
        <p14:creationId xmlns:p14="http://schemas.microsoft.com/office/powerpoint/2010/main" val="3819376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Storage and access</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112</a:t>
            </a:fld>
            <a:endParaRPr lang="en-US" dirty="0"/>
          </a:p>
        </p:txBody>
      </p:sp>
    </p:spTree>
    <p:extLst>
      <p:ext uri="{BB962C8B-B14F-4D97-AF65-F5344CB8AC3E}">
        <p14:creationId xmlns:p14="http://schemas.microsoft.com/office/powerpoint/2010/main" val="1820496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question</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128</a:t>
            </a:fld>
            <a:endParaRPr lang="en-US" dirty="0"/>
          </a:p>
        </p:txBody>
      </p:sp>
    </p:spTree>
    <p:extLst>
      <p:ext uri="{BB962C8B-B14F-4D97-AF65-F5344CB8AC3E}">
        <p14:creationId xmlns:p14="http://schemas.microsoft.com/office/powerpoint/2010/main" val="3089375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Calibri" charset="0"/>
              <a:ea typeface="ＭＳ Ｐゴシック" charset="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These practices include, but are not limited to:</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Receipt and tracking of revenue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Billing of clients/patients and third-party payors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Notification to the client/patient of changes in reimbursement from third-party payors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Collection of accounts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Reconciliation of accounts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Consequences of non-payment, if applicable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Assignment of revenue to the appropriate program</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Retention of financial records per applicable laws and regulations</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136</a:t>
            </a:fld>
            <a:endParaRPr lang="en-US" dirty="0"/>
          </a:p>
        </p:txBody>
      </p:sp>
    </p:spTree>
    <p:extLst>
      <p:ext uri="{BB962C8B-B14F-4D97-AF65-F5344CB8AC3E}">
        <p14:creationId xmlns:p14="http://schemas.microsoft.com/office/powerpoint/2010/main" val="812689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question</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144</a:t>
            </a:fld>
            <a:endParaRPr lang="en-US" dirty="0"/>
          </a:p>
        </p:txBody>
      </p:sp>
    </p:spTree>
    <p:extLst>
      <p:ext uri="{BB962C8B-B14F-4D97-AF65-F5344CB8AC3E}">
        <p14:creationId xmlns:p14="http://schemas.microsoft.com/office/powerpoint/2010/main" val="2349238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written policies and procedures include, but are not limited to:</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Positions having access to personnel files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Proper storage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required contents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Procedures to follow for employees who wish to review their personnel file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Time frames for retention of personnel files</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147</a:t>
            </a:fld>
            <a:endParaRPr lang="en-US" dirty="0"/>
          </a:p>
        </p:txBody>
      </p:sp>
    </p:spTree>
    <p:extLst>
      <p:ext uri="{BB962C8B-B14F-4D97-AF65-F5344CB8AC3E}">
        <p14:creationId xmlns:p14="http://schemas.microsoft.com/office/powerpoint/2010/main" val="1087605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required topics include:</a:t>
            </a:r>
          </a:p>
          <a:p>
            <a:pPr marL="171450" indent="-171450">
              <a:buFontTx/>
              <a:buChar char="-"/>
            </a:pPr>
            <a:r>
              <a:rPr lang="en-US" dirty="0"/>
              <a:t>Individual’s job description </a:t>
            </a:r>
          </a:p>
          <a:p>
            <a:pPr marL="171450" indent="-171450">
              <a:buFontTx/>
              <a:buChar char="-"/>
            </a:pPr>
            <a:r>
              <a:rPr lang="en-US" dirty="0"/>
              <a:t>Org chart</a:t>
            </a:r>
          </a:p>
          <a:p>
            <a:pPr marL="171450" indent="-171450">
              <a:buFontTx/>
              <a:buChar char="-"/>
            </a:pPr>
            <a:r>
              <a:rPr lang="en-US" dirty="0"/>
              <a:t>Patient’s rights</a:t>
            </a:r>
          </a:p>
          <a:p>
            <a:pPr marL="171450" indent="-171450">
              <a:buFontTx/>
              <a:buChar char="-"/>
            </a:pPr>
            <a:r>
              <a:rPr lang="en-US" dirty="0"/>
              <a:t>P&amp;P’s</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161</a:t>
            </a:fld>
            <a:endParaRPr lang="en-US" dirty="0"/>
          </a:p>
        </p:txBody>
      </p:sp>
    </p:spTree>
    <p:extLst>
      <p:ext uri="{BB962C8B-B14F-4D97-AF65-F5344CB8AC3E}">
        <p14:creationId xmlns:p14="http://schemas.microsoft.com/office/powerpoint/2010/main" val="867871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Peer review by like disciplines</a:t>
            </a:r>
          </a:p>
          <a:p>
            <a:pPr marL="171450" indent="-171450">
              <a:buFontTx/>
              <a:buChar char="-"/>
            </a:pPr>
            <a:endParaRPr lang="en-US" dirty="0"/>
          </a:p>
          <a:p>
            <a:pPr marL="171450" indent="-171450">
              <a:buFontTx/>
              <a:buChar char="-"/>
            </a:pPr>
            <a:r>
              <a:rPr lang="en-US" dirty="0"/>
              <a:t>Addressing performance &amp; education when not met</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163</a:t>
            </a:fld>
            <a:endParaRPr lang="en-US" dirty="0"/>
          </a:p>
        </p:txBody>
      </p:sp>
    </p:spTree>
    <p:extLst>
      <p:ext uri="{BB962C8B-B14F-4D97-AF65-F5344CB8AC3E}">
        <p14:creationId xmlns:p14="http://schemas.microsoft.com/office/powerpoint/2010/main" val="3840619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on-site visit to be made to observe and assess the aide while care is being performed as well as when needed when there are areas of concern</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179</a:t>
            </a:fld>
            <a:endParaRPr lang="en-US" dirty="0"/>
          </a:p>
        </p:txBody>
      </p:sp>
    </p:spTree>
    <p:extLst>
      <p:ext uri="{BB962C8B-B14F-4D97-AF65-F5344CB8AC3E}">
        <p14:creationId xmlns:p14="http://schemas.microsoft.com/office/powerpoint/2010/main" val="2166073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RN must make semi-annual on-site visits to each patient receiving personal care services to observe and assess the aide performing care</a:t>
            </a:r>
          </a:p>
          <a:p>
            <a:endParaRPr lang="en-US" dirty="0"/>
          </a:p>
          <a:p>
            <a:r>
              <a:rPr lang="en-US" dirty="0"/>
              <a:t>Deficient skills must show evidence of retraining and a competency evaluation for the deficient skill and any related skills.</a:t>
            </a:r>
          </a:p>
        </p:txBody>
      </p:sp>
      <p:sp>
        <p:nvSpPr>
          <p:cNvPr id="4" name="Slide Number Placeholder 3"/>
          <p:cNvSpPr>
            <a:spLocks noGrp="1"/>
          </p:cNvSpPr>
          <p:nvPr>
            <p:ph type="sldNum" sz="quarter" idx="5"/>
          </p:nvPr>
        </p:nvSpPr>
        <p:spPr/>
        <p:txBody>
          <a:bodyPr/>
          <a:lstStyle/>
          <a:p>
            <a:fld id="{887243B2-668E-4646-8B8F-EC210B30830E}" type="slidenum">
              <a:rPr lang="en-US" smtClean="0"/>
              <a:t>180</a:t>
            </a:fld>
            <a:endParaRPr lang="en-US" dirty="0"/>
          </a:p>
        </p:txBody>
      </p:sp>
    </p:spTree>
    <p:extLst>
      <p:ext uri="{BB962C8B-B14F-4D97-AF65-F5344CB8AC3E}">
        <p14:creationId xmlns:p14="http://schemas.microsoft.com/office/powerpoint/2010/main" val="2005044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question</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183</a:t>
            </a:fld>
            <a:endParaRPr lang="en-US" dirty="0"/>
          </a:p>
        </p:txBody>
      </p:sp>
    </p:spTree>
    <p:extLst>
      <p:ext uri="{BB962C8B-B14F-4D97-AF65-F5344CB8AC3E}">
        <p14:creationId xmlns:p14="http://schemas.microsoft.com/office/powerpoint/2010/main" val="1220410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Defines the required content in the record. i.e.:</a:t>
            </a:r>
          </a:p>
          <a:p>
            <a:pPr marL="171450" indent="-171450">
              <a:buFontTx/>
              <a:buChar char="-"/>
            </a:pPr>
            <a:r>
              <a:rPr lang="en-US" dirty="0"/>
              <a:t>Identification data</a:t>
            </a:r>
          </a:p>
          <a:p>
            <a:pPr marL="171450" indent="-171450">
              <a:buFontTx/>
              <a:buChar char="-"/>
            </a:pPr>
            <a:r>
              <a:rPr lang="en-US" dirty="0"/>
              <a:t>Diagnosis</a:t>
            </a:r>
          </a:p>
          <a:p>
            <a:pPr marL="171450" indent="-171450">
              <a:buFontTx/>
              <a:buChar char="-"/>
            </a:pPr>
            <a:r>
              <a:rPr lang="en-US" dirty="0"/>
              <a:t>Consents</a:t>
            </a:r>
          </a:p>
          <a:p>
            <a:pPr marL="171450" indent="-171450">
              <a:buFontTx/>
              <a:buChar char="-"/>
            </a:pPr>
            <a:r>
              <a:rPr lang="en-US" dirty="0"/>
              <a:t>Assessments </a:t>
            </a:r>
          </a:p>
          <a:p>
            <a:pPr marL="171450" indent="-171450">
              <a:buFontTx/>
              <a:buChar char="-"/>
            </a:pPr>
            <a:r>
              <a:rPr lang="en-US" dirty="0"/>
              <a:t>Orders as applicable</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188</a:t>
            </a:fld>
            <a:endParaRPr lang="en-US" dirty="0"/>
          </a:p>
        </p:txBody>
      </p:sp>
    </p:spTree>
    <p:extLst>
      <p:ext uri="{BB962C8B-B14F-4D97-AF65-F5344CB8AC3E}">
        <p14:creationId xmlns:p14="http://schemas.microsoft.com/office/powerpoint/2010/main" val="3789067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Patients are accepted for treatment on the basis of a reasonable expectation that the client's/patient's medical, nursing, and social needs can be met adequately by the agency in the patient's place of residence</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191</a:t>
            </a:fld>
            <a:endParaRPr lang="en-US" dirty="0"/>
          </a:p>
        </p:txBody>
      </p:sp>
    </p:spTree>
    <p:extLst>
      <p:ext uri="{BB962C8B-B14F-4D97-AF65-F5344CB8AC3E}">
        <p14:creationId xmlns:p14="http://schemas.microsoft.com/office/powerpoint/2010/main" val="1715811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7</a:t>
            </a:fld>
            <a:endParaRPr lang="en-US" dirty="0"/>
          </a:p>
        </p:txBody>
      </p:sp>
    </p:spTree>
    <p:extLst>
      <p:ext uri="{BB962C8B-B14F-4D97-AF65-F5344CB8AC3E}">
        <p14:creationId xmlns:p14="http://schemas.microsoft.com/office/powerpoint/2010/main" val="876466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Documented whether services continue or not</a:t>
            </a:r>
          </a:p>
          <a:p>
            <a:endParaRPr lang="en-US" dirty="0"/>
          </a:p>
          <a:p>
            <a:r>
              <a:rPr lang="en-US" dirty="0"/>
              <a:t>Appropriate to the patient’s age &amp; diagnosis</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192</a:t>
            </a:fld>
            <a:endParaRPr lang="en-US" dirty="0"/>
          </a:p>
        </p:txBody>
      </p:sp>
    </p:spTree>
    <p:extLst>
      <p:ext uri="{BB962C8B-B14F-4D97-AF65-F5344CB8AC3E}">
        <p14:creationId xmlns:p14="http://schemas.microsoft.com/office/powerpoint/2010/main" val="1073477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 profile</a:t>
            </a:r>
          </a:p>
          <a:p>
            <a:endParaRPr lang="en-US" dirty="0"/>
          </a:p>
          <a:p>
            <a:r>
              <a:rPr lang="en-US" sz="1200" b="0" i="0" u="none" strike="noStrike" kern="1200" baseline="0" dirty="0">
                <a:solidFill>
                  <a:schemeClr val="tx1"/>
                </a:solidFill>
                <a:latin typeface="+mn-lt"/>
                <a:ea typeface="+mn-ea"/>
                <a:cs typeface="+mn-cs"/>
              </a:rPr>
              <a:t>Physician* is notified promptly regarding any medication discrepancies, side effects, problems, or reactions.</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197</a:t>
            </a:fld>
            <a:endParaRPr lang="en-US" dirty="0"/>
          </a:p>
        </p:txBody>
      </p:sp>
    </p:spTree>
    <p:extLst>
      <p:ext uri="{BB962C8B-B14F-4D97-AF65-F5344CB8AC3E}">
        <p14:creationId xmlns:p14="http://schemas.microsoft.com/office/powerpoint/2010/main" val="2777427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Observation time decreased to half hour instead of one hour after administration of first dose</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199</a:t>
            </a:fld>
            <a:endParaRPr lang="en-US" dirty="0"/>
          </a:p>
        </p:txBody>
      </p:sp>
    </p:spTree>
    <p:extLst>
      <p:ext uri="{BB962C8B-B14F-4D97-AF65-F5344CB8AC3E}">
        <p14:creationId xmlns:p14="http://schemas.microsoft.com/office/powerpoint/2010/main" val="6801491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Minimum requirements that must be on POC. i.e.:</a:t>
            </a:r>
          </a:p>
          <a:p>
            <a:pPr marL="171450" indent="-171450">
              <a:buFontTx/>
              <a:buChar char="-"/>
            </a:pPr>
            <a:r>
              <a:rPr lang="en-US" dirty="0"/>
              <a:t>SOC date</a:t>
            </a:r>
          </a:p>
          <a:p>
            <a:pPr marL="171450" indent="-171450">
              <a:buFontTx/>
              <a:buChar char="-"/>
            </a:pPr>
            <a:r>
              <a:rPr lang="en-US" dirty="0"/>
              <a:t>Cert period</a:t>
            </a:r>
          </a:p>
          <a:p>
            <a:pPr marL="171450" indent="-171450">
              <a:buFontTx/>
              <a:buChar char="-"/>
            </a:pPr>
            <a:r>
              <a:rPr lang="en-US" dirty="0"/>
              <a:t>Patient demographics</a:t>
            </a:r>
          </a:p>
          <a:p>
            <a:pPr marL="171450" indent="-171450">
              <a:buFontTx/>
              <a:buChar char="-"/>
            </a:pPr>
            <a:r>
              <a:rPr lang="en-US" dirty="0"/>
              <a:t>Meds</a:t>
            </a:r>
          </a:p>
          <a:p>
            <a:pPr marL="171450" indent="-171450">
              <a:buFontTx/>
              <a:buChar char="-"/>
            </a:pPr>
            <a:r>
              <a:rPr lang="en-US" dirty="0"/>
              <a:t>Orders</a:t>
            </a:r>
          </a:p>
          <a:p>
            <a:pPr marL="171450" indent="-171450">
              <a:buFontTx/>
              <a:buChar char="-"/>
            </a:pPr>
            <a:r>
              <a:rPr lang="en-US" dirty="0"/>
              <a:t>Goals</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200</a:t>
            </a:fld>
            <a:endParaRPr lang="en-US" dirty="0"/>
          </a:p>
        </p:txBody>
      </p:sp>
    </p:spTree>
    <p:extLst>
      <p:ext uri="{BB962C8B-B14F-4D97-AF65-F5344CB8AC3E}">
        <p14:creationId xmlns:p14="http://schemas.microsoft.com/office/powerpoint/2010/main" val="31378213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Reasons for patient transfer may include:</a:t>
            </a:r>
          </a:p>
          <a:p>
            <a:pPr marL="171450" indent="-171450">
              <a:buFontTx/>
              <a:buChar char="-"/>
            </a:pPr>
            <a:r>
              <a:rPr lang="en-US" sz="1200" b="0" i="0" u="none" strike="noStrike" kern="1200" baseline="0" dirty="0">
                <a:solidFill>
                  <a:schemeClr val="tx1"/>
                </a:solidFill>
                <a:latin typeface="+mn-lt"/>
                <a:ea typeface="+mn-ea"/>
                <a:cs typeface="+mn-cs"/>
              </a:rPr>
              <a:t>Client/patient requires care/service not provided by the Agency</a:t>
            </a:r>
          </a:p>
          <a:p>
            <a:pPr marL="171450" indent="-171450">
              <a:buFontTx/>
              <a:buChar char="-"/>
            </a:pPr>
            <a:r>
              <a:rPr lang="en-US" sz="1200" b="0" i="0" u="none" strike="noStrike" kern="1200" baseline="0" dirty="0">
                <a:solidFill>
                  <a:schemeClr val="tx1"/>
                </a:solidFill>
                <a:latin typeface="+mn-lt"/>
                <a:ea typeface="+mn-ea"/>
                <a:cs typeface="+mn-cs"/>
              </a:rPr>
              <a:t>Agency is not a preferred provider by the patient's insurance company</a:t>
            </a:r>
          </a:p>
          <a:p>
            <a:pPr marL="171450" indent="-171450">
              <a:buFontTx/>
              <a:buChar char="-"/>
            </a:pPr>
            <a:endParaRPr lang="en-US" sz="1200" b="0" i="0" u="none" strike="noStrike" kern="1200" baseline="0" dirty="0">
              <a:solidFill>
                <a:schemeClr val="tx1"/>
              </a:solidFill>
              <a:latin typeface="+mn-lt"/>
              <a:ea typeface="+mn-ea"/>
              <a:cs typeface="+mn-cs"/>
            </a:endParaRPr>
          </a:p>
          <a:p>
            <a:r>
              <a:rPr lang="en-US" dirty="0"/>
              <a:t>Discharge reasons should be defined:</a:t>
            </a:r>
          </a:p>
          <a:p>
            <a:pPr marL="171450" indent="-171450">
              <a:buFontTx/>
              <a:buChar char="-"/>
            </a:pPr>
            <a:r>
              <a:rPr lang="en-US" sz="1200" b="0" i="0" u="none" strike="noStrike" kern="1200" baseline="0" dirty="0">
                <a:solidFill>
                  <a:schemeClr val="tx1"/>
                </a:solidFill>
                <a:latin typeface="+mn-lt"/>
                <a:ea typeface="+mn-ea"/>
                <a:cs typeface="+mn-cs"/>
              </a:rPr>
              <a:t>Patient moves outside of the Agency's geographic service area</a:t>
            </a:r>
          </a:p>
          <a:p>
            <a:pPr marL="171450" indent="-171450">
              <a:buFontTx/>
              <a:buChar char="-"/>
            </a:pPr>
            <a:r>
              <a:rPr lang="en-US" sz="1200" b="0" i="0" u="none" strike="noStrike" kern="1200" baseline="0" dirty="0">
                <a:solidFill>
                  <a:schemeClr val="tx1"/>
                </a:solidFill>
                <a:latin typeface="+mn-lt"/>
                <a:ea typeface="+mn-ea"/>
                <a:cs typeface="+mn-cs"/>
              </a:rPr>
              <a:t>Patient's condition improves and no longer needs the care/service provided</a:t>
            </a:r>
          </a:p>
          <a:p>
            <a:pPr marL="171450" indent="-171450">
              <a:buFontTx/>
              <a:buChar char="-"/>
            </a:pPr>
            <a:r>
              <a:rPr lang="en-US" sz="1200" b="0" i="0" u="none" strike="noStrike" kern="1200" baseline="0" dirty="0">
                <a:solidFill>
                  <a:schemeClr val="tx1"/>
                </a:solidFill>
                <a:latin typeface="+mn-lt"/>
                <a:ea typeface="+mn-ea"/>
                <a:cs typeface="+mn-cs"/>
              </a:rPr>
              <a:t>When the physician* discontinues the order for care/service </a:t>
            </a:r>
          </a:p>
          <a:p>
            <a:pPr marL="171450" indent="-171450">
              <a:buFontTx/>
              <a:buChar char="-"/>
            </a:pPr>
            <a:r>
              <a:rPr lang="en-US" sz="1200" b="0" i="0" u="none" strike="noStrike" kern="1200" baseline="0" dirty="0">
                <a:solidFill>
                  <a:schemeClr val="tx1"/>
                </a:solidFill>
                <a:latin typeface="+mn-lt"/>
                <a:ea typeface="+mn-ea"/>
                <a:cs typeface="+mn-cs"/>
              </a:rPr>
              <a:t>Declines the care/service</a:t>
            </a:r>
          </a:p>
          <a:p>
            <a:pPr marL="171450" indent="-171450">
              <a:buFontTx/>
              <a:buChar char="-"/>
            </a:pPr>
            <a:r>
              <a:rPr lang="en-US" sz="1200" b="0" i="0" u="none" strike="noStrike" kern="1200" baseline="0" dirty="0">
                <a:solidFill>
                  <a:schemeClr val="tx1"/>
                </a:solidFill>
                <a:latin typeface="+mn-lt"/>
                <a:ea typeface="+mn-ea"/>
                <a:cs typeface="+mn-cs"/>
              </a:rPr>
              <a:t>Expires</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207</a:t>
            </a:fld>
            <a:endParaRPr lang="en-US" dirty="0"/>
          </a:p>
        </p:txBody>
      </p:sp>
    </p:spTree>
    <p:extLst>
      <p:ext uri="{BB962C8B-B14F-4D97-AF65-F5344CB8AC3E}">
        <p14:creationId xmlns:p14="http://schemas.microsoft.com/office/powerpoint/2010/main" val="3536164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Elements of client/patient education include, but are not be limited to:</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Ongoing assessment of client's/patient's learning needs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Communication of needs to other healthcare team members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Incorporating client/patient needs into the plan of care</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214</a:t>
            </a:fld>
            <a:endParaRPr lang="en-US" dirty="0"/>
          </a:p>
        </p:txBody>
      </p:sp>
    </p:spTree>
    <p:extLst>
      <p:ext uri="{BB962C8B-B14F-4D97-AF65-F5344CB8AC3E}">
        <p14:creationId xmlns:p14="http://schemas.microsoft.com/office/powerpoint/2010/main" val="36423862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question</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220</a:t>
            </a:fld>
            <a:endParaRPr lang="en-US" dirty="0"/>
          </a:p>
        </p:txBody>
      </p:sp>
    </p:spTree>
    <p:extLst>
      <p:ext uri="{BB962C8B-B14F-4D97-AF65-F5344CB8AC3E}">
        <p14:creationId xmlns:p14="http://schemas.microsoft.com/office/powerpoint/2010/main" val="587482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methods used by the Agency for reviewing data include, but are not</a:t>
            </a:r>
          </a:p>
          <a:p>
            <a:r>
              <a:rPr lang="en-US" sz="1200" b="0" i="0" u="none" strike="noStrike" kern="1200" baseline="0" dirty="0">
                <a:solidFill>
                  <a:schemeClr val="tx1"/>
                </a:solidFill>
                <a:latin typeface="+mn-lt"/>
                <a:ea typeface="+mn-ea"/>
                <a:cs typeface="+mn-cs"/>
              </a:rPr>
              <a:t>limited to:</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Current documentation (e.g., review of client/patient records, incident reports, complaints, and client/patient satisfaction surveys)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Client/patient care/services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Direct observation in care/service setting</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Operating systems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Interviews with clients/patients and/or personnel</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224</a:t>
            </a:fld>
            <a:endParaRPr lang="en-US" dirty="0"/>
          </a:p>
        </p:txBody>
      </p:sp>
    </p:spTree>
    <p:extLst>
      <p:ext uri="{BB962C8B-B14F-4D97-AF65-F5344CB8AC3E}">
        <p14:creationId xmlns:p14="http://schemas.microsoft.com/office/powerpoint/2010/main" val="17624043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Duties and responsibilities relative to PI coordination include: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Assisting with the overall development and implementation of the PI plan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Assisting in the identification of goals and related client/patient outcome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Coordinating, participating in and reporting of activities and outcomes</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226</a:t>
            </a:fld>
            <a:endParaRPr lang="en-US" dirty="0"/>
          </a:p>
        </p:txBody>
      </p:sp>
    </p:spTree>
    <p:extLst>
      <p:ext uri="{BB962C8B-B14F-4D97-AF65-F5344CB8AC3E}">
        <p14:creationId xmlns:p14="http://schemas.microsoft.com/office/powerpoint/2010/main" val="6008124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While the final report is a single document, improvement activities must be conducted at various times during the year.</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229</a:t>
            </a:fld>
            <a:endParaRPr lang="en-US" dirty="0"/>
          </a:p>
        </p:txBody>
      </p:sp>
    </p:spTree>
    <p:extLst>
      <p:ext uri="{BB962C8B-B14F-4D97-AF65-F5344CB8AC3E}">
        <p14:creationId xmlns:p14="http://schemas.microsoft.com/office/powerpoint/2010/main" val="378978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6566D-B57F-4E74-897F-431AE4894FBD}"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326641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Monitoring compliance of conducting performance evaluations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Number of in-service hours completed by personnel</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Conducting billing audits</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232</a:t>
            </a:fld>
            <a:endParaRPr lang="en-US" dirty="0"/>
          </a:p>
        </p:txBody>
      </p:sp>
    </p:spTree>
    <p:extLst>
      <p:ext uri="{BB962C8B-B14F-4D97-AF65-F5344CB8AC3E}">
        <p14:creationId xmlns:p14="http://schemas.microsoft.com/office/powerpoint/2010/main" val="2473508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Events may include: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Unexpected death</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serious injury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Significant adverse drug reaction</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Significant medication error</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Falls</a:t>
            </a:r>
            <a:endParaRPr lang="en-US" dirty="0"/>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237</a:t>
            </a:fld>
            <a:endParaRPr lang="en-US" dirty="0"/>
          </a:p>
        </p:txBody>
      </p:sp>
    </p:spTree>
    <p:extLst>
      <p:ext uri="{BB962C8B-B14F-4D97-AF65-F5344CB8AC3E}">
        <p14:creationId xmlns:p14="http://schemas.microsoft.com/office/powerpoint/2010/main" val="3563070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question</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241</a:t>
            </a:fld>
            <a:endParaRPr lang="en-US" dirty="0"/>
          </a:p>
        </p:txBody>
      </p:sp>
    </p:spTree>
    <p:extLst>
      <p:ext uri="{BB962C8B-B14F-4D97-AF65-F5344CB8AC3E}">
        <p14:creationId xmlns:p14="http://schemas.microsoft.com/office/powerpoint/2010/main" val="401810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Policies need to include:</a:t>
            </a:r>
          </a:p>
          <a:p>
            <a:pPr marL="171450" indent="-171450">
              <a:buFont typeface="Arial" panose="020B0604020202020204" pitchFamily="34" charset="0"/>
              <a:buChar char="•"/>
            </a:pPr>
            <a:r>
              <a:rPr lang="en-US" dirty="0"/>
              <a:t>Handwashing</a:t>
            </a:r>
          </a:p>
          <a:p>
            <a:pPr marL="171450" indent="-171450">
              <a:buFont typeface="Arial" panose="020B0604020202020204" pitchFamily="34" charset="0"/>
              <a:buChar char="•"/>
            </a:pPr>
            <a:r>
              <a:rPr lang="en-US" dirty="0"/>
              <a:t>PPE use</a:t>
            </a:r>
          </a:p>
          <a:p>
            <a:pPr marL="171450" indent="-171450">
              <a:buFont typeface="Arial" panose="020B0604020202020204" pitchFamily="34" charset="0"/>
              <a:buChar char="•"/>
            </a:pPr>
            <a:r>
              <a:rPr lang="en-US" dirty="0"/>
              <a:t>Needle-stick prevention</a:t>
            </a:r>
          </a:p>
          <a:p>
            <a:pPr marL="171450" indent="-171450">
              <a:buFont typeface="Arial" panose="020B0604020202020204" pitchFamily="34" charset="0"/>
              <a:buChar char="•"/>
            </a:pPr>
            <a:r>
              <a:rPr lang="en-US" dirty="0"/>
              <a:t>Protecting patients &amp; personnel from blood-borne or airborne pathogens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Agency provides infection control education to staff and patients/family</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244</a:t>
            </a:fld>
            <a:endParaRPr lang="en-US" dirty="0"/>
          </a:p>
        </p:txBody>
      </p:sp>
    </p:spTree>
    <p:extLst>
      <p:ext uri="{BB962C8B-B14F-4D97-AF65-F5344CB8AC3E}">
        <p14:creationId xmlns:p14="http://schemas.microsoft.com/office/powerpoint/2010/main" val="16625842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Activities:</a:t>
            </a:r>
          </a:p>
          <a:p>
            <a:pPr marL="171450" indent="-171450">
              <a:buFont typeface="Arial" panose="020B0604020202020204" pitchFamily="34" charset="0"/>
              <a:buChar char="•"/>
            </a:pPr>
            <a:r>
              <a:rPr lang="en-US" dirty="0"/>
              <a:t>Body mechanics</a:t>
            </a:r>
          </a:p>
          <a:p>
            <a:pPr marL="171450" indent="-171450">
              <a:buFont typeface="Arial" panose="020B0604020202020204" pitchFamily="34" charset="0"/>
              <a:buChar char="•"/>
            </a:pPr>
            <a:r>
              <a:rPr lang="en-US" dirty="0"/>
              <a:t>Fire </a:t>
            </a:r>
          </a:p>
          <a:p>
            <a:pPr marL="171450" indent="-171450">
              <a:buFont typeface="Arial" panose="020B0604020202020204" pitchFamily="34" charset="0"/>
              <a:buChar char="•"/>
            </a:pPr>
            <a:r>
              <a:rPr lang="en-US" dirty="0"/>
              <a:t>In-home safety</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246</a:t>
            </a:fld>
            <a:endParaRPr lang="en-US" dirty="0"/>
          </a:p>
        </p:txBody>
      </p:sp>
    </p:spTree>
    <p:extLst>
      <p:ext uri="{BB962C8B-B14F-4D97-AF65-F5344CB8AC3E}">
        <p14:creationId xmlns:p14="http://schemas.microsoft.com/office/powerpoint/2010/main" val="42113642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Compliance with OSHA guidelines and reporting</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261</a:t>
            </a:fld>
            <a:endParaRPr lang="en-US" dirty="0"/>
          </a:p>
        </p:txBody>
      </p:sp>
    </p:spTree>
    <p:extLst>
      <p:ext uri="{BB962C8B-B14F-4D97-AF65-F5344CB8AC3E}">
        <p14:creationId xmlns:p14="http://schemas.microsoft.com/office/powerpoint/2010/main" val="29540506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Storage &amp; transportation of equipment</a:t>
            </a:r>
          </a:p>
          <a:p>
            <a:pPr marL="171450" indent="-171450">
              <a:buFont typeface="Arial" panose="020B0604020202020204" pitchFamily="34" charset="0"/>
              <a:buChar char="•"/>
            </a:pPr>
            <a:r>
              <a:rPr lang="en-US" dirty="0"/>
              <a:t>Use of cleaning/disinfecting agents</a:t>
            </a:r>
          </a:p>
          <a:p>
            <a:pPr marL="171450" indent="-171450">
              <a:buFont typeface="Arial" panose="020B0604020202020204" pitchFamily="34" charset="0"/>
              <a:buChar char="•"/>
            </a:pPr>
            <a:r>
              <a:rPr lang="en-US" dirty="0"/>
              <a:t>Maintenance/repair of equipment</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263</a:t>
            </a:fld>
            <a:endParaRPr lang="en-US" dirty="0"/>
          </a:p>
        </p:txBody>
      </p:sp>
    </p:spTree>
    <p:extLst>
      <p:ext uri="{BB962C8B-B14F-4D97-AF65-F5344CB8AC3E}">
        <p14:creationId xmlns:p14="http://schemas.microsoft.com/office/powerpoint/2010/main" val="23665068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question</a:t>
            </a:r>
          </a:p>
          <a:p>
            <a:endParaRPr lang="en-US" dirty="0"/>
          </a:p>
        </p:txBody>
      </p:sp>
      <p:sp>
        <p:nvSpPr>
          <p:cNvPr id="4" name="Slide Number Placeholder 3"/>
          <p:cNvSpPr>
            <a:spLocks noGrp="1"/>
          </p:cNvSpPr>
          <p:nvPr>
            <p:ph type="sldNum" sz="quarter" idx="5"/>
          </p:nvPr>
        </p:nvSpPr>
        <p:spPr/>
        <p:txBody>
          <a:bodyPr/>
          <a:lstStyle/>
          <a:p>
            <a:fld id="{887243B2-668E-4646-8B8F-EC210B30830E}" type="slidenum">
              <a:rPr lang="en-US" smtClean="0"/>
              <a:t>268</a:t>
            </a:fld>
            <a:endParaRPr lang="en-US" dirty="0"/>
          </a:p>
        </p:txBody>
      </p:sp>
    </p:spTree>
    <p:extLst>
      <p:ext uri="{BB962C8B-B14F-4D97-AF65-F5344CB8AC3E}">
        <p14:creationId xmlns:p14="http://schemas.microsoft.com/office/powerpoint/2010/main" val="83292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6566D-B57F-4E74-897F-431AE4894FBD}"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326641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6566D-B57F-4E74-897F-431AE4894FBD}"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869735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questions</a:t>
            </a:r>
          </a:p>
        </p:txBody>
      </p:sp>
      <p:sp>
        <p:nvSpPr>
          <p:cNvPr id="4" name="Slide Number Placeholder 3"/>
          <p:cNvSpPr>
            <a:spLocks noGrp="1"/>
          </p:cNvSpPr>
          <p:nvPr>
            <p:ph type="sldNum" sz="quarter" idx="5"/>
          </p:nvPr>
        </p:nvSpPr>
        <p:spPr/>
        <p:txBody>
          <a:bodyPr/>
          <a:lstStyle/>
          <a:p>
            <a:fld id="{887243B2-668E-4646-8B8F-EC210B30830E}" type="slidenum">
              <a:rPr lang="en-US" smtClean="0"/>
              <a:t>13</a:t>
            </a:fld>
            <a:endParaRPr lang="en-US" dirty="0"/>
          </a:p>
        </p:txBody>
      </p:sp>
    </p:spTree>
    <p:extLst>
      <p:ext uri="{BB962C8B-B14F-4D97-AF65-F5344CB8AC3E}">
        <p14:creationId xmlns:p14="http://schemas.microsoft.com/office/powerpoint/2010/main" val="4207409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questions</a:t>
            </a:r>
          </a:p>
        </p:txBody>
      </p:sp>
      <p:sp>
        <p:nvSpPr>
          <p:cNvPr id="4" name="Slide Number Placeholder 3"/>
          <p:cNvSpPr>
            <a:spLocks noGrp="1"/>
          </p:cNvSpPr>
          <p:nvPr>
            <p:ph type="sldNum" sz="quarter" idx="5"/>
          </p:nvPr>
        </p:nvSpPr>
        <p:spPr/>
        <p:txBody>
          <a:bodyPr/>
          <a:lstStyle/>
          <a:p>
            <a:fld id="{887243B2-668E-4646-8B8F-EC210B30830E}" type="slidenum">
              <a:rPr lang="en-US" smtClean="0"/>
              <a:t>23</a:t>
            </a:fld>
            <a:endParaRPr lang="en-US" dirty="0"/>
          </a:p>
        </p:txBody>
      </p:sp>
    </p:spTree>
    <p:extLst>
      <p:ext uri="{BB962C8B-B14F-4D97-AF65-F5344CB8AC3E}">
        <p14:creationId xmlns:p14="http://schemas.microsoft.com/office/powerpoint/2010/main" val="694618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Welcome-HH">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rotWithShape="1">
          <a:blip r:embed="rId2"/>
          <a:srcRect l="14598" r="15719"/>
          <a:stretch/>
        </p:blipFill>
        <p:spPr>
          <a:xfrm>
            <a:off x="7772400" y="1037447"/>
            <a:ext cx="4419600" cy="4228253"/>
          </a:xfrm>
          <a:prstGeom prst="rect">
            <a:avLst/>
          </a:prstGeom>
        </p:spPr>
      </p:pic>
      <p:sp>
        <p:nvSpPr>
          <p:cNvPr id="2" name="Title 1"/>
          <p:cNvSpPr>
            <a:spLocks noGrp="1"/>
          </p:cNvSpPr>
          <p:nvPr>
            <p:ph type="ctrTitle" hasCustomPrompt="1"/>
          </p:nvPr>
        </p:nvSpPr>
        <p:spPr>
          <a:xfrm>
            <a:off x="568960"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3" name="Subtitle 2"/>
          <p:cNvSpPr>
            <a:spLocks noGrp="1"/>
          </p:cNvSpPr>
          <p:nvPr>
            <p:ph type="subTitle" idx="1"/>
          </p:nvPr>
        </p:nvSpPr>
        <p:spPr>
          <a:xfrm>
            <a:off x="568960" y="4362097"/>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5D8F3EC5-F287-9548-8822-3E942BE28CF9}"/>
              </a:ext>
            </a:extLst>
          </p:cNvPr>
          <p:cNvPicPr>
            <a:picLocks noChangeAspect="1"/>
          </p:cNvPicPr>
          <p:nvPr userDrawn="1"/>
        </p:nvPicPr>
        <p:blipFill>
          <a:blip r:embed="rId3"/>
          <a:stretch>
            <a:fillRect/>
          </a:stretch>
        </p:blipFill>
        <p:spPr>
          <a:xfrm>
            <a:off x="10429537" y="367462"/>
            <a:ext cx="1358900" cy="190500"/>
          </a:xfrm>
          <a:prstGeom prst="rect">
            <a:avLst/>
          </a:prstGeom>
        </p:spPr>
      </p:pic>
    </p:spTree>
    <p:extLst>
      <p:ext uri="{BB962C8B-B14F-4D97-AF65-F5344CB8AC3E}">
        <p14:creationId xmlns:p14="http://schemas.microsoft.com/office/powerpoint/2010/main" val="3209779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Break-Questions">
    <p:spTree>
      <p:nvGrpSpPr>
        <p:cNvPr id="1" name=""/>
        <p:cNvGrpSpPr/>
        <p:nvPr/>
      </p:nvGrpSpPr>
      <p:grpSpPr>
        <a:xfrm>
          <a:off x="0" y="0"/>
          <a:ext cx="0" cy="0"/>
          <a:chOff x="0" y="0"/>
          <a:chExt cx="0" cy="0"/>
        </a:xfrm>
      </p:grpSpPr>
      <p:sp>
        <p:nvSpPr>
          <p:cNvPr id="2" name="Title 1"/>
          <p:cNvSpPr>
            <a:spLocks noGrp="1"/>
          </p:cNvSpPr>
          <p:nvPr>
            <p:ph type="ctrTitle"/>
          </p:nvPr>
        </p:nvSpPr>
        <p:spPr>
          <a:xfrm>
            <a:off x="568960" y="4102100"/>
            <a:ext cx="6471920" cy="821828"/>
          </a:xfrm>
          <a:prstGeom prst="rect">
            <a:avLst/>
          </a:prstGeo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endParaRPr lang="en-US" dirty="0"/>
          </a:p>
        </p:txBody>
      </p:sp>
      <p:sp>
        <p:nvSpPr>
          <p:cNvPr id="3" name="Subtitle 2"/>
          <p:cNvSpPr>
            <a:spLocks noGrp="1"/>
          </p:cNvSpPr>
          <p:nvPr>
            <p:ph type="subTitle" idx="1"/>
          </p:nvPr>
        </p:nvSpPr>
        <p:spPr>
          <a:xfrm>
            <a:off x="568960" y="5035197"/>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4" name="Picture 3">
            <a:extLst>
              <a:ext uri="{FF2B5EF4-FFF2-40B4-BE49-F238E27FC236}">
                <a16:creationId xmlns:a16="http://schemas.microsoft.com/office/drawing/2014/main" id="{B82D6115-9E2F-BC41-9EE5-357BFFD6A42A}"/>
              </a:ext>
            </a:extLst>
          </p:cNvPr>
          <p:cNvPicPr>
            <a:picLocks noChangeAspect="1"/>
          </p:cNvPicPr>
          <p:nvPr userDrawn="1"/>
        </p:nvPicPr>
        <p:blipFill>
          <a:blip r:embed="rId2">
            <a:alphaModFix amt="50000"/>
          </a:blip>
          <a:stretch>
            <a:fillRect/>
          </a:stretch>
        </p:blipFill>
        <p:spPr>
          <a:xfrm>
            <a:off x="568960" y="3006725"/>
            <a:ext cx="1081314" cy="946150"/>
          </a:xfrm>
          <a:prstGeom prst="rect">
            <a:avLst/>
          </a:prstGeom>
        </p:spPr>
      </p:pic>
    </p:spTree>
    <p:extLst>
      <p:ext uri="{BB962C8B-B14F-4D97-AF65-F5344CB8AC3E}">
        <p14:creationId xmlns:p14="http://schemas.microsoft.com/office/powerpoint/2010/main" val="74085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87350" y="2108200"/>
            <a:ext cx="11233150"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370415" y="576125"/>
            <a:ext cx="11037837" cy="1184819"/>
          </a:xfrm>
          <a:prstGeom prst="rect">
            <a:avLst/>
          </a:prstGeom>
        </p:spPr>
        <p:txBody>
          <a:bodyPr vert="horz" lIns="91440" tIns="45720" rIns="91440" bIns="45720" rtlCol="0" anchor="t" anchorCtr="0">
            <a:noAutofit/>
          </a:bodyPr>
          <a:lstStyle/>
          <a:p>
            <a:r>
              <a:rPr lang="en-US" dirty="0"/>
              <a:t>CLICK TO EDIT MASTER TITLE STYLE</a:t>
            </a:r>
          </a:p>
        </p:txBody>
      </p:sp>
    </p:spTree>
    <p:extLst>
      <p:ext uri="{BB962C8B-B14F-4D97-AF65-F5344CB8AC3E}">
        <p14:creationId xmlns:p14="http://schemas.microsoft.com/office/powerpoint/2010/main" val="1033526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7350" y="378814"/>
            <a:ext cx="11106150" cy="951700"/>
          </a:xfrm>
        </p:spPr>
        <p:txBody>
          <a:bodyPr/>
          <a:lstStyle/>
          <a:p>
            <a:r>
              <a:rPr lang="en-US" dirty="0"/>
              <a:t>Click to edit Master Title Style</a:t>
            </a:r>
          </a:p>
        </p:txBody>
      </p:sp>
      <p:sp>
        <p:nvSpPr>
          <p:cNvPr id="5" name="Text Placeholder 4"/>
          <p:cNvSpPr>
            <a:spLocks noGrp="1"/>
          </p:cNvSpPr>
          <p:nvPr>
            <p:ph type="body" sz="quarter" idx="10"/>
          </p:nvPr>
        </p:nvSpPr>
        <p:spPr>
          <a:xfrm>
            <a:off x="387350" y="1435100"/>
            <a:ext cx="11106150" cy="4381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3799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rgbClr val="11375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941A8B-6C54-C74B-BD7A-4749F458B325}"/>
              </a:ext>
            </a:extLst>
          </p:cNvPr>
          <p:cNvSpPr/>
          <p:nvPr userDrawn="1"/>
        </p:nvSpPr>
        <p:spPr>
          <a:xfrm>
            <a:off x="0" y="1"/>
            <a:ext cx="12192000" cy="6032500"/>
          </a:xfrm>
          <a:prstGeom prst="rect">
            <a:avLst/>
          </a:prstGeom>
          <a:solidFill>
            <a:srgbClr val="0044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387350" y="924914"/>
            <a:ext cx="4413250" cy="2084986"/>
          </a:xfrm>
        </p:spPr>
        <p:txBody>
          <a:bodyPr>
            <a:normAutofit/>
          </a:bodyPr>
          <a:lstStyle>
            <a:lvl1pPr>
              <a:defRPr sz="4000" b="0" cap="none">
                <a:solidFill>
                  <a:srgbClr val="FFFFFF"/>
                </a:solidFill>
              </a:defRPr>
            </a:lvl1pPr>
          </a:lstStyle>
          <a:p>
            <a:r>
              <a:rPr lang="en-US"/>
              <a:t>Click to edit Master title style</a:t>
            </a:r>
            <a:endParaRPr lang="en-US" dirty="0"/>
          </a:p>
        </p:txBody>
      </p:sp>
      <p:sp>
        <p:nvSpPr>
          <p:cNvPr id="6" name="Picture Placeholder 5"/>
          <p:cNvSpPr>
            <a:spLocks noGrp="1"/>
          </p:cNvSpPr>
          <p:nvPr>
            <p:ph type="pic" sz="quarter" idx="10"/>
          </p:nvPr>
        </p:nvSpPr>
        <p:spPr>
          <a:xfrm>
            <a:off x="5194300" y="0"/>
            <a:ext cx="6997700" cy="6032500"/>
          </a:xfrm>
        </p:spPr>
        <p:txBody>
          <a:bodyPr/>
          <a:lstStyle>
            <a:lvl1pPr marL="0" indent="0">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341654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hoto Slide">
    <p:bg>
      <p:bgPr>
        <a:solidFill>
          <a:srgbClr val="11375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941A8B-6C54-C74B-BD7A-4749F458B325}"/>
              </a:ext>
            </a:extLst>
          </p:cNvPr>
          <p:cNvSpPr/>
          <p:nvPr userDrawn="1"/>
        </p:nvSpPr>
        <p:spPr>
          <a:xfrm>
            <a:off x="0" y="0"/>
            <a:ext cx="12192000" cy="6032500"/>
          </a:xfrm>
          <a:prstGeom prst="rect">
            <a:avLst/>
          </a:prstGeom>
          <a:solidFill>
            <a:srgbClr val="0044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4763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2 Lines">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74650" y="416914"/>
            <a:ext cx="11233150" cy="1449986"/>
          </a:xfrm>
          <a:prstGeom prst="rect">
            <a:avLst/>
          </a:prstGeom>
        </p:spPr>
        <p:txBody>
          <a:bodyPr vert="horz" lIns="91440" tIns="45720" rIns="91440" bIns="45720" rtlCol="0" anchor="ctr">
            <a:normAutofit/>
          </a:bodyPr>
          <a:lstStyle>
            <a:lvl1pPr>
              <a:defRPr cap="none"/>
            </a:lvl1pPr>
          </a:lstStyle>
          <a:p>
            <a:r>
              <a:rPr lang="en-US" dirty="0"/>
              <a:t>Click To Edit Master Title Style</a:t>
            </a:r>
          </a:p>
        </p:txBody>
      </p:sp>
      <p:sp>
        <p:nvSpPr>
          <p:cNvPr id="8" name="Text Placeholder 7"/>
          <p:cNvSpPr>
            <a:spLocks noGrp="1"/>
          </p:cNvSpPr>
          <p:nvPr>
            <p:ph type="body" sz="quarter" idx="10"/>
          </p:nvPr>
        </p:nvSpPr>
        <p:spPr>
          <a:xfrm>
            <a:off x="387350" y="2108200"/>
            <a:ext cx="11233150" cy="364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705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_2 lines and Interpretation">
    <p:spTree>
      <p:nvGrpSpPr>
        <p:cNvPr id="1" name=""/>
        <p:cNvGrpSpPr/>
        <p:nvPr/>
      </p:nvGrpSpPr>
      <p:grpSpPr>
        <a:xfrm>
          <a:off x="0" y="0"/>
          <a:ext cx="0" cy="0"/>
          <a:chOff x="0" y="0"/>
          <a:chExt cx="0" cy="0"/>
        </a:xfrm>
      </p:grpSpPr>
      <p:sp>
        <p:nvSpPr>
          <p:cNvPr id="13" name="Text Placeholder 15"/>
          <p:cNvSpPr>
            <a:spLocks noGrp="1"/>
          </p:cNvSpPr>
          <p:nvPr>
            <p:ph type="body" sz="quarter" idx="14"/>
          </p:nvPr>
        </p:nvSpPr>
        <p:spPr>
          <a:xfrm>
            <a:off x="400300" y="2527299"/>
            <a:ext cx="11227256" cy="3228041"/>
          </a:xfrm>
          <a:prstGeom prst="rect">
            <a:avLst/>
          </a:prstGeom>
        </p:spPr>
        <p:txBody>
          <a:bodyPr/>
          <a:lstStyle>
            <a:lvl1pPr marL="0" indent="0">
              <a:lnSpc>
                <a:spcPts val="1840"/>
              </a:lnSpc>
              <a:buNone/>
              <a:defRPr sz="1700" b="0" i="0">
                <a:latin typeface="Montserrat" pitchFamily="2" charset="77"/>
                <a:ea typeface="Apex New Book" charset="0"/>
                <a:cs typeface="Montserrat" pitchFamily="2" charset="77"/>
              </a:defRPr>
            </a:lvl1pPr>
            <a:lvl2pPr marL="577850" indent="-120650">
              <a:lnSpc>
                <a:spcPts val="1940"/>
              </a:lnSpc>
              <a:buClr>
                <a:srgbClr val="74A2BF"/>
              </a:buClr>
              <a:buSzPct val="96000"/>
              <a:buFont typeface="Arial" panose="020B0604020202020204" pitchFamily="34" charset="0"/>
              <a:buChar char="•"/>
              <a:tabLst/>
              <a:defRPr sz="1600" b="0" i="0">
                <a:latin typeface="Montserrat" pitchFamily="2" charset="77"/>
                <a:ea typeface="Apex New Book" charset="0"/>
                <a:cs typeface="Montserrat" pitchFamily="2" charset="77"/>
              </a:defRPr>
            </a:lvl2pPr>
            <a:lvl3pPr marL="10350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3pPr>
            <a:lvl4pPr marL="14922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4pPr>
            <a:lvl5pPr marL="19494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6" name="Content Placeholder 2"/>
          <p:cNvSpPr>
            <a:spLocks noGrp="1"/>
          </p:cNvSpPr>
          <p:nvPr>
            <p:ph idx="1"/>
          </p:nvPr>
        </p:nvSpPr>
        <p:spPr>
          <a:xfrm>
            <a:off x="901699" y="1412160"/>
            <a:ext cx="10528300" cy="721502"/>
          </a:xfrm>
          <a:prstGeom prst="rect">
            <a:avLst/>
          </a:prstGeom>
        </p:spPr>
        <p:txBody>
          <a:bodyPr/>
          <a:lstStyle>
            <a:lvl1pPr marL="0" indent="0">
              <a:lnSpc>
                <a:spcPct val="100000"/>
              </a:lnSpc>
              <a:spcBef>
                <a:spcPts val="0"/>
              </a:spcBef>
              <a:buNone/>
              <a:defRPr sz="2000" b="0" i="0">
                <a:solidFill>
                  <a:schemeClr val="tx1"/>
                </a:solidFill>
                <a:latin typeface="Montserrat Medium" pitchFamily="2" charset="77"/>
                <a:ea typeface="Apex New Book" charset="0"/>
                <a:cs typeface="Montserrat Medium" pitchFamily="2" charset="77"/>
              </a:defRPr>
            </a:lvl1pPr>
          </a:lstStyle>
          <a:p>
            <a:pPr lvl="0"/>
            <a:r>
              <a:rPr lang="en-US" dirty="0"/>
              <a:t>Click to edit Master text style</a:t>
            </a:r>
          </a:p>
        </p:txBody>
      </p:sp>
      <p:sp>
        <p:nvSpPr>
          <p:cNvPr id="17" name="Title Placeholder 2"/>
          <p:cNvSpPr>
            <a:spLocks noGrp="1"/>
          </p:cNvSpPr>
          <p:nvPr>
            <p:ph type="title" hasCustomPrompt="1"/>
          </p:nvPr>
        </p:nvSpPr>
        <p:spPr>
          <a:xfrm>
            <a:off x="374900" y="537058"/>
            <a:ext cx="11029699" cy="701731"/>
          </a:xfrm>
          <a:prstGeom prst="rect">
            <a:avLst/>
          </a:prstGeom>
        </p:spPr>
        <p:txBody>
          <a:bodyPr vert="horz" wrap="square" lIns="91440" tIns="45720" rIns="91440" bIns="45720" rtlCol="0" anchor="t" anchorCtr="0">
            <a:spAutoFit/>
          </a:bodyPr>
          <a:lstStyle>
            <a:lvl1pPr>
              <a:defRPr/>
            </a:lvl1pPr>
          </a:lstStyle>
          <a:p>
            <a:r>
              <a:rPr lang="en-US" dirty="0"/>
              <a:t>Standard Number</a:t>
            </a:r>
          </a:p>
        </p:txBody>
      </p:sp>
      <p:pic>
        <p:nvPicPr>
          <p:cNvPr id="3" name="Picture 2">
            <a:extLst>
              <a:ext uri="{FF2B5EF4-FFF2-40B4-BE49-F238E27FC236}">
                <a16:creationId xmlns:a16="http://schemas.microsoft.com/office/drawing/2014/main" id="{26F41E44-0BA5-754F-9321-01128A8F061D}"/>
              </a:ext>
            </a:extLst>
          </p:cNvPr>
          <p:cNvPicPr>
            <a:picLocks noChangeAspect="1"/>
          </p:cNvPicPr>
          <p:nvPr userDrawn="1"/>
        </p:nvPicPr>
        <p:blipFill>
          <a:blip r:embed="rId2"/>
          <a:stretch>
            <a:fillRect/>
          </a:stretch>
        </p:blipFill>
        <p:spPr>
          <a:xfrm>
            <a:off x="444861" y="1488360"/>
            <a:ext cx="329840" cy="416640"/>
          </a:xfrm>
          <a:prstGeom prst="rect">
            <a:avLst/>
          </a:prstGeom>
        </p:spPr>
      </p:pic>
      <p:pic>
        <p:nvPicPr>
          <p:cNvPr id="10" name="Picture 9">
            <a:extLst>
              <a:ext uri="{FF2B5EF4-FFF2-40B4-BE49-F238E27FC236}">
                <a16:creationId xmlns:a16="http://schemas.microsoft.com/office/drawing/2014/main" id="{154CF618-EA08-F840-B47C-92F1712F4739}"/>
              </a:ext>
            </a:extLst>
          </p:cNvPr>
          <p:cNvPicPr>
            <a:picLocks noChangeAspect="1"/>
          </p:cNvPicPr>
          <p:nvPr userDrawn="1"/>
        </p:nvPicPr>
        <p:blipFill rotWithShape="1">
          <a:blip r:embed="rId3"/>
          <a:srcRect l="-1102" t="-21571" r="-8663" b="15371"/>
          <a:stretch/>
        </p:blipFill>
        <p:spPr>
          <a:xfrm>
            <a:off x="10766600" y="6126519"/>
            <a:ext cx="1215850" cy="556758"/>
          </a:xfrm>
          <a:prstGeom prst="rect">
            <a:avLst/>
          </a:prstGeom>
        </p:spPr>
      </p:pic>
    </p:spTree>
    <p:extLst>
      <p:ext uri="{BB962C8B-B14F-4D97-AF65-F5344CB8AC3E}">
        <p14:creationId xmlns:p14="http://schemas.microsoft.com/office/powerpoint/2010/main" val="2179283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andard_3 lines and Interpretation">
    <p:spTree>
      <p:nvGrpSpPr>
        <p:cNvPr id="1" name=""/>
        <p:cNvGrpSpPr/>
        <p:nvPr/>
      </p:nvGrpSpPr>
      <p:grpSpPr>
        <a:xfrm>
          <a:off x="0" y="0"/>
          <a:ext cx="0" cy="0"/>
          <a:chOff x="0" y="0"/>
          <a:chExt cx="0" cy="0"/>
        </a:xfrm>
      </p:grpSpPr>
      <p:sp>
        <p:nvSpPr>
          <p:cNvPr id="13" name="Text Placeholder 15"/>
          <p:cNvSpPr>
            <a:spLocks noGrp="1"/>
          </p:cNvSpPr>
          <p:nvPr>
            <p:ph type="body" sz="quarter" idx="14"/>
          </p:nvPr>
        </p:nvSpPr>
        <p:spPr>
          <a:xfrm>
            <a:off x="400300" y="2788459"/>
            <a:ext cx="11227256" cy="2966881"/>
          </a:xfrm>
          <a:prstGeom prst="rect">
            <a:avLst/>
          </a:prstGeom>
        </p:spPr>
        <p:txBody>
          <a:bodyPr/>
          <a:lstStyle>
            <a:lvl1pPr marL="0" indent="0">
              <a:lnSpc>
                <a:spcPts val="1840"/>
              </a:lnSpc>
              <a:buNone/>
              <a:defRPr sz="1700" b="0" i="0">
                <a:latin typeface="Montserrat" pitchFamily="2" charset="77"/>
                <a:ea typeface="Apex New Book" charset="0"/>
                <a:cs typeface="Montserrat" pitchFamily="2" charset="77"/>
              </a:defRPr>
            </a:lvl1pPr>
            <a:lvl2pPr marL="577850" indent="-120650">
              <a:lnSpc>
                <a:spcPts val="1940"/>
              </a:lnSpc>
              <a:buClr>
                <a:srgbClr val="74A2BF"/>
              </a:buClr>
              <a:buSzPct val="96000"/>
              <a:buFont typeface="Arial" panose="020B0604020202020204" pitchFamily="34" charset="0"/>
              <a:buChar char="•"/>
              <a:tabLst/>
              <a:defRPr sz="1600" b="0" i="0">
                <a:latin typeface="Montserrat" pitchFamily="2" charset="77"/>
                <a:ea typeface="Apex New Book" charset="0"/>
                <a:cs typeface="Montserrat" pitchFamily="2" charset="77"/>
              </a:defRPr>
            </a:lvl2pPr>
            <a:lvl3pPr marL="10350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3pPr>
            <a:lvl4pPr marL="14922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4pPr>
            <a:lvl5pPr marL="19494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
          </p:nvPr>
        </p:nvSpPr>
        <p:spPr>
          <a:xfrm>
            <a:off x="901699" y="1412159"/>
            <a:ext cx="10528300" cy="1115139"/>
          </a:xfrm>
          <a:prstGeom prst="rect">
            <a:avLst/>
          </a:prstGeom>
        </p:spPr>
        <p:txBody>
          <a:bodyPr/>
          <a:lstStyle>
            <a:lvl1pPr marL="0" indent="0">
              <a:lnSpc>
                <a:spcPct val="100000"/>
              </a:lnSpc>
              <a:spcBef>
                <a:spcPts val="0"/>
              </a:spcBef>
              <a:buNone/>
              <a:defRPr sz="2000" b="0" i="0">
                <a:solidFill>
                  <a:schemeClr val="tx1"/>
                </a:solidFill>
                <a:latin typeface="Montserrat Medium" pitchFamily="2" charset="77"/>
                <a:ea typeface="Apex New Book" charset="0"/>
                <a:cs typeface="Montserrat Medium" pitchFamily="2" charset="77"/>
              </a:defRPr>
            </a:lvl1pPr>
          </a:lstStyle>
          <a:p>
            <a:pPr lvl="0"/>
            <a:r>
              <a:rPr lang="en-US" dirty="0"/>
              <a:t>Click to edit Master text style</a:t>
            </a:r>
          </a:p>
        </p:txBody>
      </p:sp>
      <p:sp>
        <p:nvSpPr>
          <p:cNvPr id="17" name="Title Placeholder 2"/>
          <p:cNvSpPr>
            <a:spLocks noGrp="1"/>
          </p:cNvSpPr>
          <p:nvPr>
            <p:ph type="title" hasCustomPrompt="1"/>
          </p:nvPr>
        </p:nvSpPr>
        <p:spPr>
          <a:xfrm>
            <a:off x="374900" y="537058"/>
            <a:ext cx="11029699" cy="701731"/>
          </a:xfrm>
          <a:prstGeom prst="rect">
            <a:avLst/>
          </a:prstGeom>
        </p:spPr>
        <p:txBody>
          <a:bodyPr vert="horz" wrap="square" lIns="91440" tIns="45720" rIns="91440" bIns="45720" rtlCol="0" anchor="t" anchorCtr="0">
            <a:spAutoFit/>
          </a:bodyPr>
          <a:lstStyle>
            <a:lvl1pPr>
              <a:defRPr/>
            </a:lvl1pPr>
          </a:lstStyle>
          <a:p>
            <a:r>
              <a:rPr lang="en-US" dirty="0"/>
              <a:t>Standard Number</a:t>
            </a:r>
          </a:p>
        </p:txBody>
      </p:sp>
      <p:pic>
        <p:nvPicPr>
          <p:cNvPr id="3" name="Picture 2">
            <a:extLst>
              <a:ext uri="{FF2B5EF4-FFF2-40B4-BE49-F238E27FC236}">
                <a16:creationId xmlns:a16="http://schemas.microsoft.com/office/drawing/2014/main" id="{26F41E44-0BA5-754F-9321-01128A8F061D}"/>
              </a:ext>
            </a:extLst>
          </p:cNvPr>
          <p:cNvPicPr>
            <a:picLocks noChangeAspect="1"/>
          </p:cNvPicPr>
          <p:nvPr userDrawn="1"/>
        </p:nvPicPr>
        <p:blipFill>
          <a:blip r:embed="rId2"/>
          <a:stretch>
            <a:fillRect/>
          </a:stretch>
        </p:blipFill>
        <p:spPr>
          <a:xfrm>
            <a:off x="444861" y="1488360"/>
            <a:ext cx="329840" cy="416640"/>
          </a:xfrm>
          <a:prstGeom prst="rect">
            <a:avLst/>
          </a:prstGeom>
        </p:spPr>
      </p:pic>
      <p:pic>
        <p:nvPicPr>
          <p:cNvPr id="10" name="Picture 9">
            <a:extLst>
              <a:ext uri="{FF2B5EF4-FFF2-40B4-BE49-F238E27FC236}">
                <a16:creationId xmlns:a16="http://schemas.microsoft.com/office/drawing/2014/main" id="{983FA0AC-B86F-854A-9088-A9D465A166E5}"/>
              </a:ext>
            </a:extLst>
          </p:cNvPr>
          <p:cNvPicPr>
            <a:picLocks noChangeAspect="1"/>
          </p:cNvPicPr>
          <p:nvPr userDrawn="1"/>
        </p:nvPicPr>
        <p:blipFill rotWithShape="1">
          <a:blip r:embed="rId3"/>
          <a:srcRect l="-1102" t="-21571" r="-8663" b="15371"/>
          <a:stretch/>
        </p:blipFill>
        <p:spPr>
          <a:xfrm>
            <a:off x="10766600" y="6126519"/>
            <a:ext cx="1215850" cy="556758"/>
          </a:xfrm>
          <a:prstGeom prst="rect">
            <a:avLst/>
          </a:prstGeom>
        </p:spPr>
      </p:pic>
    </p:spTree>
    <p:extLst>
      <p:ext uri="{BB962C8B-B14F-4D97-AF65-F5344CB8AC3E}">
        <p14:creationId xmlns:p14="http://schemas.microsoft.com/office/powerpoint/2010/main" val="1284612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tandard_4 lines and Interpretation">
    <p:spTree>
      <p:nvGrpSpPr>
        <p:cNvPr id="1" name=""/>
        <p:cNvGrpSpPr/>
        <p:nvPr/>
      </p:nvGrpSpPr>
      <p:grpSpPr>
        <a:xfrm>
          <a:off x="0" y="0"/>
          <a:ext cx="0" cy="0"/>
          <a:chOff x="0" y="0"/>
          <a:chExt cx="0" cy="0"/>
        </a:xfrm>
      </p:grpSpPr>
      <p:sp>
        <p:nvSpPr>
          <p:cNvPr id="13" name="Text Placeholder 15"/>
          <p:cNvSpPr>
            <a:spLocks noGrp="1"/>
          </p:cNvSpPr>
          <p:nvPr>
            <p:ph type="body" sz="quarter" idx="14"/>
          </p:nvPr>
        </p:nvSpPr>
        <p:spPr>
          <a:xfrm>
            <a:off x="400300" y="3042521"/>
            <a:ext cx="11227256" cy="2712819"/>
          </a:xfrm>
          <a:prstGeom prst="rect">
            <a:avLst/>
          </a:prstGeom>
        </p:spPr>
        <p:txBody>
          <a:bodyPr/>
          <a:lstStyle>
            <a:lvl1pPr marL="0" indent="0">
              <a:lnSpc>
                <a:spcPts val="1840"/>
              </a:lnSpc>
              <a:buNone/>
              <a:defRPr sz="1700" b="0" i="0">
                <a:latin typeface="Montserrat" pitchFamily="2" charset="77"/>
                <a:ea typeface="Apex New Book" charset="0"/>
                <a:cs typeface="Montserrat" pitchFamily="2" charset="77"/>
              </a:defRPr>
            </a:lvl1pPr>
            <a:lvl2pPr marL="577850" indent="-120650">
              <a:lnSpc>
                <a:spcPts val="1940"/>
              </a:lnSpc>
              <a:buClr>
                <a:srgbClr val="74A2BF"/>
              </a:buClr>
              <a:buSzPct val="96000"/>
              <a:buFont typeface="Arial" panose="020B0604020202020204" pitchFamily="34" charset="0"/>
              <a:buChar char="•"/>
              <a:tabLst/>
              <a:defRPr sz="1600" b="0" i="0">
                <a:latin typeface="Montserrat" pitchFamily="2" charset="77"/>
                <a:ea typeface="Apex New Book" charset="0"/>
                <a:cs typeface="Montserrat" pitchFamily="2" charset="77"/>
              </a:defRPr>
            </a:lvl2pPr>
            <a:lvl3pPr marL="10350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3pPr>
            <a:lvl4pPr marL="14922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4pPr>
            <a:lvl5pPr marL="19494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
          </p:nvPr>
        </p:nvSpPr>
        <p:spPr>
          <a:xfrm>
            <a:off x="901699" y="1412160"/>
            <a:ext cx="10528300" cy="1359580"/>
          </a:xfrm>
          <a:prstGeom prst="rect">
            <a:avLst/>
          </a:prstGeom>
        </p:spPr>
        <p:txBody>
          <a:bodyPr/>
          <a:lstStyle>
            <a:lvl1pPr marL="0" indent="0">
              <a:lnSpc>
                <a:spcPct val="100000"/>
              </a:lnSpc>
              <a:spcBef>
                <a:spcPts val="0"/>
              </a:spcBef>
              <a:buNone/>
              <a:defRPr sz="2000" b="0" i="0">
                <a:solidFill>
                  <a:schemeClr val="tx1"/>
                </a:solidFill>
                <a:latin typeface="Montserrat Medium" pitchFamily="2" charset="77"/>
                <a:ea typeface="Apex New Book" charset="0"/>
                <a:cs typeface="Montserrat Medium" pitchFamily="2" charset="77"/>
              </a:defRPr>
            </a:lvl1pPr>
          </a:lstStyle>
          <a:p>
            <a:pPr lvl="0"/>
            <a:r>
              <a:rPr lang="en-US" dirty="0"/>
              <a:t>Click to edit Master text style</a:t>
            </a:r>
          </a:p>
        </p:txBody>
      </p:sp>
      <p:sp>
        <p:nvSpPr>
          <p:cNvPr id="17" name="Title Placeholder 2"/>
          <p:cNvSpPr>
            <a:spLocks noGrp="1"/>
          </p:cNvSpPr>
          <p:nvPr>
            <p:ph type="title" hasCustomPrompt="1"/>
          </p:nvPr>
        </p:nvSpPr>
        <p:spPr>
          <a:xfrm>
            <a:off x="374900" y="537058"/>
            <a:ext cx="11029699" cy="701731"/>
          </a:xfrm>
          <a:prstGeom prst="rect">
            <a:avLst/>
          </a:prstGeom>
        </p:spPr>
        <p:txBody>
          <a:bodyPr vert="horz" wrap="square" lIns="91440" tIns="45720" rIns="91440" bIns="45720" rtlCol="0" anchor="t" anchorCtr="0">
            <a:spAutoFit/>
          </a:bodyPr>
          <a:lstStyle>
            <a:lvl1pPr>
              <a:defRPr/>
            </a:lvl1pPr>
          </a:lstStyle>
          <a:p>
            <a:r>
              <a:rPr lang="en-US" dirty="0"/>
              <a:t>Standard Number</a:t>
            </a:r>
          </a:p>
        </p:txBody>
      </p:sp>
      <p:pic>
        <p:nvPicPr>
          <p:cNvPr id="3" name="Picture 2">
            <a:extLst>
              <a:ext uri="{FF2B5EF4-FFF2-40B4-BE49-F238E27FC236}">
                <a16:creationId xmlns:a16="http://schemas.microsoft.com/office/drawing/2014/main" id="{26F41E44-0BA5-754F-9321-01128A8F061D}"/>
              </a:ext>
            </a:extLst>
          </p:cNvPr>
          <p:cNvPicPr>
            <a:picLocks noChangeAspect="1"/>
          </p:cNvPicPr>
          <p:nvPr userDrawn="1"/>
        </p:nvPicPr>
        <p:blipFill>
          <a:blip r:embed="rId2"/>
          <a:stretch>
            <a:fillRect/>
          </a:stretch>
        </p:blipFill>
        <p:spPr>
          <a:xfrm>
            <a:off x="444861" y="1488360"/>
            <a:ext cx="329840" cy="416640"/>
          </a:xfrm>
          <a:prstGeom prst="rect">
            <a:avLst/>
          </a:prstGeom>
        </p:spPr>
      </p:pic>
      <p:pic>
        <p:nvPicPr>
          <p:cNvPr id="10" name="Picture 9">
            <a:extLst>
              <a:ext uri="{FF2B5EF4-FFF2-40B4-BE49-F238E27FC236}">
                <a16:creationId xmlns:a16="http://schemas.microsoft.com/office/drawing/2014/main" id="{54EB730C-40CB-5C44-844C-5387152CE709}"/>
              </a:ext>
            </a:extLst>
          </p:cNvPr>
          <p:cNvPicPr>
            <a:picLocks noChangeAspect="1"/>
          </p:cNvPicPr>
          <p:nvPr userDrawn="1"/>
        </p:nvPicPr>
        <p:blipFill rotWithShape="1">
          <a:blip r:embed="rId3"/>
          <a:srcRect l="-1102" t="-21571" r="-8663" b="15371"/>
          <a:stretch/>
        </p:blipFill>
        <p:spPr>
          <a:xfrm>
            <a:off x="10766600" y="6126519"/>
            <a:ext cx="1215850" cy="556758"/>
          </a:xfrm>
          <a:prstGeom prst="rect">
            <a:avLst/>
          </a:prstGeom>
        </p:spPr>
      </p:pic>
    </p:spTree>
    <p:extLst>
      <p:ext uri="{BB962C8B-B14F-4D97-AF65-F5344CB8AC3E}">
        <p14:creationId xmlns:p14="http://schemas.microsoft.com/office/powerpoint/2010/main" val="111709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tandard_6 lines and Interpretation">
    <p:spTree>
      <p:nvGrpSpPr>
        <p:cNvPr id="1" name=""/>
        <p:cNvGrpSpPr/>
        <p:nvPr/>
      </p:nvGrpSpPr>
      <p:grpSpPr>
        <a:xfrm>
          <a:off x="0" y="0"/>
          <a:ext cx="0" cy="0"/>
          <a:chOff x="0" y="0"/>
          <a:chExt cx="0" cy="0"/>
        </a:xfrm>
      </p:grpSpPr>
      <p:sp>
        <p:nvSpPr>
          <p:cNvPr id="13" name="Text Placeholder 15"/>
          <p:cNvSpPr>
            <a:spLocks noGrp="1"/>
          </p:cNvSpPr>
          <p:nvPr>
            <p:ph type="body" sz="quarter" idx="14"/>
          </p:nvPr>
        </p:nvSpPr>
        <p:spPr>
          <a:xfrm>
            <a:off x="400300" y="3429000"/>
            <a:ext cx="11227256" cy="2326340"/>
          </a:xfrm>
          <a:prstGeom prst="rect">
            <a:avLst/>
          </a:prstGeom>
        </p:spPr>
        <p:txBody>
          <a:bodyPr/>
          <a:lstStyle>
            <a:lvl1pPr marL="0" indent="0">
              <a:lnSpc>
                <a:spcPts val="1840"/>
              </a:lnSpc>
              <a:buNone/>
              <a:defRPr sz="1700" b="0" i="0">
                <a:latin typeface="Montserrat" pitchFamily="2" charset="77"/>
                <a:ea typeface="Apex New Book" charset="0"/>
                <a:cs typeface="Montserrat" pitchFamily="2" charset="77"/>
              </a:defRPr>
            </a:lvl1pPr>
            <a:lvl2pPr marL="577850" indent="-120650">
              <a:lnSpc>
                <a:spcPts val="1940"/>
              </a:lnSpc>
              <a:buClr>
                <a:srgbClr val="74A2BF"/>
              </a:buClr>
              <a:buSzPct val="96000"/>
              <a:buFont typeface="Arial" panose="020B0604020202020204" pitchFamily="34" charset="0"/>
              <a:buChar char="•"/>
              <a:tabLst/>
              <a:defRPr sz="1600" b="0" i="0">
                <a:latin typeface="Montserrat" pitchFamily="2" charset="77"/>
                <a:ea typeface="Apex New Book" charset="0"/>
                <a:cs typeface="Montserrat" pitchFamily="2" charset="77"/>
              </a:defRPr>
            </a:lvl2pPr>
            <a:lvl3pPr marL="10350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3pPr>
            <a:lvl4pPr marL="14922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4pPr>
            <a:lvl5pPr marL="19494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
          </p:nvPr>
        </p:nvSpPr>
        <p:spPr>
          <a:xfrm>
            <a:off x="901699" y="1412160"/>
            <a:ext cx="10528300" cy="1842116"/>
          </a:xfrm>
          <a:prstGeom prst="rect">
            <a:avLst/>
          </a:prstGeom>
        </p:spPr>
        <p:txBody>
          <a:bodyPr/>
          <a:lstStyle>
            <a:lvl1pPr marL="0" indent="0">
              <a:lnSpc>
                <a:spcPct val="100000"/>
              </a:lnSpc>
              <a:spcBef>
                <a:spcPts val="0"/>
              </a:spcBef>
              <a:buNone/>
              <a:defRPr sz="2000" b="0" i="0">
                <a:solidFill>
                  <a:schemeClr val="tx1"/>
                </a:solidFill>
                <a:latin typeface="Montserrat Medium" pitchFamily="2" charset="77"/>
                <a:ea typeface="Apex New Book" charset="0"/>
                <a:cs typeface="Montserrat Medium" pitchFamily="2" charset="77"/>
              </a:defRPr>
            </a:lvl1pPr>
          </a:lstStyle>
          <a:p>
            <a:pPr lvl="0"/>
            <a:r>
              <a:rPr lang="en-US" dirty="0"/>
              <a:t>Click to edit Master text style</a:t>
            </a:r>
          </a:p>
        </p:txBody>
      </p:sp>
      <p:sp>
        <p:nvSpPr>
          <p:cNvPr id="17" name="Title Placeholder 2"/>
          <p:cNvSpPr>
            <a:spLocks noGrp="1"/>
          </p:cNvSpPr>
          <p:nvPr>
            <p:ph type="title" hasCustomPrompt="1"/>
          </p:nvPr>
        </p:nvSpPr>
        <p:spPr>
          <a:xfrm>
            <a:off x="374900" y="537058"/>
            <a:ext cx="11029699" cy="701731"/>
          </a:xfrm>
          <a:prstGeom prst="rect">
            <a:avLst/>
          </a:prstGeom>
        </p:spPr>
        <p:txBody>
          <a:bodyPr vert="horz" wrap="square" lIns="91440" tIns="45720" rIns="91440" bIns="45720" rtlCol="0" anchor="t" anchorCtr="0">
            <a:spAutoFit/>
          </a:bodyPr>
          <a:lstStyle>
            <a:lvl1pPr>
              <a:defRPr/>
            </a:lvl1pPr>
          </a:lstStyle>
          <a:p>
            <a:r>
              <a:rPr lang="en-US" dirty="0"/>
              <a:t>Standard Number</a:t>
            </a:r>
          </a:p>
        </p:txBody>
      </p:sp>
      <p:pic>
        <p:nvPicPr>
          <p:cNvPr id="3" name="Picture 2">
            <a:extLst>
              <a:ext uri="{FF2B5EF4-FFF2-40B4-BE49-F238E27FC236}">
                <a16:creationId xmlns:a16="http://schemas.microsoft.com/office/drawing/2014/main" id="{26F41E44-0BA5-754F-9321-01128A8F061D}"/>
              </a:ext>
            </a:extLst>
          </p:cNvPr>
          <p:cNvPicPr>
            <a:picLocks noChangeAspect="1"/>
          </p:cNvPicPr>
          <p:nvPr userDrawn="1"/>
        </p:nvPicPr>
        <p:blipFill>
          <a:blip r:embed="rId2"/>
          <a:stretch>
            <a:fillRect/>
          </a:stretch>
        </p:blipFill>
        <p:spPr>
          <a:xfrm>
            <a:off x="444861" y="1488360"/>
            <a:ext cx="329840" cy="416640"/>
          </a:xfrm>
          <a:prstGeom prst="rect">
            <a:avLst/>
          </a:prstGeom>
        </p:spPr>
      </p:pic>
      <p:pic>
        <p:nvPicPr>
          <p:cNvPr id="10" name="Picture 9">
            <a:extLst>
              <a:ext uri="{FF2B5EF4-FFF2-40B4-BE49-F238E27FC236}">
                <a16:creationId xmlns:a16="http://schemas.microsoft.com/office/drawing/2014/main" id="{59AD976C-D21F-AB42-9363-C6A5A85BEF81}"/>
              </a:ext>
            </a:extLst>
          </p:cNvPr>
          <p:cNvPicPr>
            <a:picLocks noChangeAspect="1"/>
          </p:cNvPicPr>
          <p:nvPr userDrawn="1"/>
        </p:nvPicPr>
        <p:blipFill rotWithShape="1">
          <a:blip r:embed="rId3"/>
          <a:srcRect l="-1102" t="-21571" r="-8663" b="15371"/>
          <a:stretch/>
        </p:blipFill>
        <p:spPr>
          <a:xfrm>
            <a:off x="10766600" y="6126519"/>
            <a:ext cx="1215850" cy="556758"/>
          </a:xfrm>
          <a:prstGeom prst="rect">
            <a:avLst/>
          </a:prstGeom>
        </p:spPr>
      </p:pic>
    </p:spTree>
    <p:extLst>
      <p:ext uri="{BB962C8B-B14F-4D97-AF65-F5344CB8AC3E}">
        <p14:creationId xmlns:p14="http://schemas.microsoft.com/office/powerpoint/2010/main" val="3911928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Welcome-HSP">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a:blip r:embed="rId2"/>
          <a:srcRect l="15158" r="15158"/>
          <a:stretch/>
        </p:blipFill>
        <p:spPr>
          <a:xfrm>
            <a:off x="7772400" y="1037447"/>
            <a:ext cx="4419600" cy="4228253"/>
          </a:xfrm>
          <a:prstGeom prst="rect">
            <a:avLst/>
          </a:prstGeom>
        </p:spPr>
      </p:pic>
      <p:sp>
        <p:nvSpPr>
          <p:cNvPr id="2" name="Title 1"/>
          <p:cNvSpPr>
            <a:spLocks noGrp="1"/>
          </p:cNvSpPr>
          <p:nvPr>
            <p:ph type="ctrTitle" hasCustomPrompt="1"/>
          </p:nvPr>
        </p:nvSpPr>
        <p:spPr>
          <a:xfrm>
            <a:off x="568960"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3" name="Subtitle 2"/>
          <p:cNvSpPr>
            <a:spLocks noGrp="1"/>
          </p:cNvSpPr>
          <p:nvPr>
            <p:ph type="subTitle" idx="1"/>
          </p:nvPr>
        </p:nvSpPr>
        <p:spPr>
          <a:xfrm>
            <a:off x="568960" y="4362097"/>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B3E7F760-8E32-9F40-AECA-94BB0420A5E2}"/>
              </a:ext>
            </a:extLst>
          </p:cNvPr>
          <p:cNvPicPr>
            <a:picLocks noChangeAspect="1"/>
          </p:cNvPicPr>
          <p:nvPr userDrawn="1"/>
        </p:nvPicPr>
        <p:blipFill>
          <a:blip r:embed="rId3"/>
          <a:stretch>
            <a:fillRect/>
          </a:stretch>
        </p:blipFill>
        <p:spPr>
          <a:xfrm>
            <a:off x="10845800" y="304800"/>
            <a:ext cx="965200" cy="254000"/>
          </a:xfrm>
          <a:prstGeom prst="rect">
            <a:avLst/>
          </a:prstGeom>
        </p:spPr>
      </p:pic>
    </p:spTree>
    <p:extLst>
      <p:ext uri="{BB962C8B-B14F-4D97-AF65-F5344CB8AC3E}">
        <p14:creationId xmlns:p14="http://schemas.microsoft.com/office/powerpoint/2010/main" val="1059858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_Standard only">
    <p:spTree>
      <p:nvGrpSpPr>
        <p:cNvPr id="1" name=""/>
        <p:cNvGrpSpPr/>
        <p:nvPr/>
      </p:nvGrpSpPr>
      <p:grpSpPr>
        <a:xfrm>
          <a:off x="0" y="0"/>
          <a:ext cx="0" cy="0"/>
          <a:chOff x="0" y="0"/>
          <a:chExt cx="0" cy="0"/>
        </a:xfrm>
      </p:grpSpPr>
      <p:sp>
        <p:nvSpPr>
          <p:cNvPr id="16" name="Content Placeholder 2"/>
          <p:cNvSpPr>
            <a:spLocks noGrp="1"/>
          </p:cNvSpPr>
          <p:nvPr>
            <p:ph idx="1"/>
          </p:nvPr>
        </p:nvSpPr>
        <p:spPr>
          <a:xfrm>
            <a:off x="1003299" y="1501060"/>
            <a:ext cx="10426699" cy="4010740"/>
          </a:xfrm>
          <a:prstGeom prst="rect">
            <a:avLst/>
          </a:prstGeom>
        </p:spPr>
        <p:txBody>
          <a:bodyPr/>
          <a:lstStyle>
            <a:lvl1pPr marL="0" indent="0">
              <a:lnSpc>
                <a:spcPct val="100000"/>
              </a:lnSpc>
              <a:spcBef>
                <a:spcPts val="0"/>
              </a:spcBef>
              <a:buNone/>
              <a:defRPr sz="2000" b="0" i="0">
                <a:solidFill>
                  <a:schemeClr val="tx1"/>
                </a:solidFill>
                <a:latin typeface="Montserrat Medium" pitchFamily="2" charset="77"/>
                <a:ea typeface="Apex New Book" charset="0"/>
                <a:cs typeface="Montserrat Medium" pitchFamily="2" charset="77"/>
              </a:defRPr>
            </a:lvl1pPr>
          </a:lstStyle>
          <a:p>
            <a:pPr lvl="0"/>
            <a:r>
              <a:rPr lang="en-US" dirty="0"/>
              <a:t>Click to edit Master text style</a:t>
            </a:r>
          </a:p>
        </p:txBody>
      </p:sp>
      <p:sp>
        <p:nvSpPr>
          <p:cNvPr id="17" name="Title Placeholder 2"/>
          <p:cNvSpPr>
            <a:spLocks noGrp="1"/>
          </p:cNvSpPr>
          <p:nvPr>
            <p:ph type="title" hasCustomPrompt="1"/>
          </p:nvPr>
        </p:nvSpPr>
        <p:spPr>
          <a:xfrm>
            <a:off x="400300" y="537058"/>
            <a:ext cx="11029699" cy="701731"/>
          </a:xfrm>
          <a:prstGeom prst="rect">
            <a:avLst/>
          </a:prstGeom>
        </p:spPr>
        <p:txBody>
          <a:bodyPr vert="horz" wrap="square" lIns="91440" tIns="45720" rIns="91440" bIns="45720" rtlCol="0" anchor="t" anchorCtr="0">
            <a:spAutoFit/>
          </a:bodyPr>
          <a:lstStyle/>
          <a:p>
            <a:r>
              <a:rPr lang="en-US" dirty="0"/>
              <a:t>Standard Number</a:t>
            </a:r>
          </a:p>
        </p:txBody>
      </p:sp>
      <p:pic>
        <p:nvPicPr>
          <p:cNvPr id="3" name="Picture 2">
            <a:extLst>
              <a:ext uri="{FF2B5EF4-FFF2-40B4-BE49-F238E27FC236}">
                <a16:creationId xmlns:a16="http://schemas.microsoft.com/office/drawing/2014/main" id="{26F41E44-0BA5-754F-9321-01128A8F061D}"/>
              </a:ext>
            </a:extLst>
          </p:cNvPr>
          <p:cNvPicPr>
            <a:picLocks noChangeAspect="1"/>
          </p:cNvPicPr>
          <p:nvPr userDrawn="1"/>
        </p:nvPicPr>
        <p:blipFill>
          <a:blip r:embed="rId2"/>
          <a:stretch>
            <a:fillRect/>
          </a:stretch>
        </p:blipFill>
        <p:spPr>
          <a:xfrm>
            <a:off x="473512" y="1526460"/>
            <a:ext cx="329840" cy="416640"/>
          </a:xfrm>
          <a:prstGeom prst="rect">
            <a:avLst/>
          </a:prstGeom>
        </p:spPr>
      </p:pic>
      <p:pic>
        <p:nvPicPr>
          <p:cNvPr id="6" name="Picture 5">
            <a:extLst>
              <a:ext uri="{FF2B5EF4-FFF2-40B4-BE49-F238E27FC236}">
                <a16:creationId xmlns:a16="http://schemas.microsoft.com/office/drawing/2014/main" id="{858F365F-A927-8044-A8F9-F90D6C7F3ED4}"/>
              </a:ext>
            </a:extLst>
          </p:cNvPr>
          <p:cNvPicPr>
            <a:picLocks noChangeAspect="1"/>
          </p:cNvPicPr>
          <p:nvPr userDrawn="1"/>
        </p:nvPicPr>
        <p:blipFill rotWithShape="1">
          <a:blip r:embed="rId3"/>
          <a:srcRect l="-1102" t="-21571" r="-8663" b="15371"/>
          <a:stretch/>
        </p:blipFill>
        <p:spPr>
          <a:xfrm>
            <a:off x="10766600" y="6126519"/>
            <a:ext cx="1215850" cy="556758"/>
          </a:xfrm>
          <a:prstGeom prst="rect">
            <a:avLst/>
          </a:prstGeom>
        </p:spPr>
      </p:pic>
    </p:spTree>
    <p:extLst>
      <p:ext uri="{BB962C8B-B14F-4D97-AF65-F5344CB8AC3E}">
        <p14:creationId xmlns:p14="http://schemas.microsoft.com/office/powerpoint/2010/main" val="2648008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s_Interpretation Only">
    <p:spTree>
      <p:nvGrpSpPr>
        <p:cNvPr id="1" name=""/>
        <p:cNvGrpSpPr/>
        <p:nvPr/>
      </p:nvGrpSpPr>
      <p:grpSpPr>
        <a:xfrm>
          <a:off x="0" y="0"/>
          <a:ext cx="0" cy="0"/>
          <a:chOff x="0" y="0"/>
          <a:chExt cx="0" cy="0"/>
        </a:xfrm>
      </p:grpSpPr>
      <p:sp>
        <p:nvSpPr>
          <p:cNvPr id="17" name="Title Placeholder 2"/>
          <p:cNvSpPr>
            <a:spLocks noGrp="1"/>
          </p:cNvSpPr>
          <p:nvPr>
            <p:ph type="title" hasCustomPrompt="1"/>
          </p:nvPr>
        </p:nvSpPr>
        <p:spPr>
          <a:xfrm>
            <a:off x="400300" y="537058"/>
            <a:ext cx="11029699" cy="701731"/>
          </a:xfrm>
          <a:prstGeom prst="rect">
            <a:avLst/>
          </a:prstGeom>
        </p:spPr>
        <p:txBody>
          <a:bodyPr vert="horz" wrap="square" lIns="91440" tIns="45720" rIns="91440" bIns="45720" rtlCol="0" anchor="t" anchorCtr="0">
            <a:spAutoFit/>
          </a:bodyPr>
          <a:lstStyle/>
          <a:p>
            <a:r>
              <a:rPr lang="en-US" dirty="0"/>
              <a:t>Standard Number</a:t>
            </a:r>
          </a:p>
        </p:txBody>
      </p:sp>
      <p:pic>
        <p:nvPicPr>
          <p:cNvPr id="5" name="Picture 4">
            <a:extLst>
              <a:ext uri="{FF2B5EF4-FFF2-40B4-BE49-F238E27FC236}">
                <a16:creationId xmlns:a16="http://schemas.microsoft.com/office/drawing/2014/main" id="{588E5C10-3622-EC4C-AE3F-98FDF779B94B}"/>
              </a:ext>
            </a:extLst>
          </p:cNvPr>
          <p:cNvPicPr>
            <a:picLocks noChangeAspect="1"/>
          </p:cNvPicPr>
          <p:nvPr userDrawn="1"/>
        </p:nvPicPr>
        <p:blipFill rotWithShape="1">
          <a:blip r:embed="rId2"/>
          <a:srcRect l="-1102" t="-21571" r="-8663" b="15371"/>
          <a:stretch/>
        </p:blipFill>
        <p:spPr>
          <a:xfrm>
            <a:off x="10766600" y="6126519"/>
            <a:ext cx="1215850" cy="556758"/>
          </a:xfrm>
          <a:prstGeom prst="rect">
            <a:avLst/>
          </a:prstGeom>
        </p:spPr>
      </p:pic>
      <p:sp>
        <p:nvSpPr>
          <p:cNvPr id="6" name="Text Placeholder 15">
            <a:extLst>
              <a:ext uri="{FF2B5EF4-FFF2-40B4-BE49-F238E27FC236}">
                <a16:creationId xmlns:a16="http://schemas.microsoft.com/office/drawing/2014/main" id="{EE2C4E71-079A-4A3A-8A7A-CAE04765332F}"/>
              </a:ext>
            </a:extLst>
          </p:cNvPr>
          <p:cNvSpPr>
            <a:spLocks noGrp="1"/>
          </p:cNvSpPr>
          <p:nvPr>
            <p:ph type="body" sz="quarter" idx="14"/>
          </p:nvPr>
        </p:nvSpPr>
        <p:spPr>
          <a:xfrm>
            <a:off x="400300" y="1601585"/>
            <a:ext cx="11227256" cy="4092795"/>
          </a:xfrm>
          <a:prstGeom prst="rect">
            <a:avLst/>
          </a:prstGeom>
        </p:spPr>
        <p:txBody>
          <a:bodyPr/>
          <a:lstStyle>
            <a:lvl1pPr marL="0" indent="0">
              <a:lnSpc>
                <a:spcPts val="1840"/>
              </a:lnSpc>
              <a:buNone/>
              <a:defRPr sz="1700" b="0" i="0">
                <a:latin typeface="Montserrat" pitchFamily="2" charset="77"/>
                <a:ea typeface="Apex New Book" charset="0"/>
                <a:cs typeface="Montserrat" pitchFamily="2" charset="77"/>
              </a:defRPr>
            </a:lvl1pPr>
            <a:lvl2pPr marL="577850" indent="-120650">
              <a:lnSpc>
                <a:spcPts val="1940"/>
              </a:lnSpc>
              <a:buClr>
                <a:srgbClr val="74A2BF"/>
              </a:buClr>
              <a:buSzPct val="96000"/>
              <a:buFont typeface="Arial" panose="020B0604020202020204" pitchFamily="34" charset="0"/>
              <a:buChar char="•"/>
              <a:tabLst/>
              <a:defRPr sz="1600" b="0" i="0">
                <a:latin typeface="Montserrat" pitchFamily="2" charset="77"/>
                <a:ea typeface="Apex New Book" charset="0"/>
                <a:cs typeface="Montserrat" pitchFamily="2" charset="77"/>
              </a:defRPr>
            </a:lvl2pPr>
            <a:lvl3pPr marL="10350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3pPr>
            <a:lvl4pPr marL="14922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4pPr>
            <a:lvl5pPr marL="1949450" indent="-120650">
              <a:lnSpc>
                <a:spcPts val="1940"/>
              </a:lnSpc>
              <a:buClr>
                <a:srgbClr val="74A2BF"/>
              </a:buClr>
              <a:buSzPct val="96000"/>
              <a:buFont typeface="Arial" panose="020B0604020202020204" pitchFamily="34" charset="0"/>
              <a:buChar char="•"/>
              <a:tabLst/>
              <a:defRPr sz="1500" b="0" i="0">
                <a:latin typeface="Montserrat" pitchFamily="2" charset="77"/>
                <a:ea typeface="Apex New Book" charset="0"/>
                <a:cs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825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Welcome-P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rotWithShape="1">
          <a:blip r:embed="rId2"/>
          <a:srcRect l="30656" t="8702" r="16282" b="18611"/>
          <a:stretch/>
        </p:blipFill>
        <p:spPr>
          <a:xfrm>
            <a:off x="7772400" y="1364443"/>
            <a:ext cx="4450978" cy="4066307"/>
          </a:xfrm>
          <a:prstGeom prst="rect">
            <a:avLst/>
          </a:prstGeom>
        </p:spPr>
      </p:pic>
      <p:pic>
        <p:nvPicPr>
          <p:cNvPr id="4" name="Picture 3">
            <a:extLst>
              <a:ext uri="{FF2B5EF4-FFF2-40B4-BE49-F238E27FC236}">
                <a16:creationId xmlns:a16="http://schemas.microsoft.com/office/drawing/2014/main" id="{1E1EA31E-0EE3-2D47-85BC-2B530B6471F8}"/>
              </a:ext>
            </a:extLst>
          </p:cNvPr>
          <p:cNvPicPr>
            <a:picLocks noChangeAspect="1"/>
          </p:cNvPicPr>
          <p:nvPr userDrawn="1"/>
        </p:nvPicPr>
        <p:blipFill>
          <a:blip r:embed="rId3"/>
          <a:stretch>
            <a:fillRect/>
          </a:stretch>
        </p:blipFill>
        <p:spPr>
          <a:xfrm>
            <a:off x="10565130" y="308448"/>
            <a:ext cx="1384300" cy="190500"/>
          </a:xfrm>
          <a:prstGeom prst="rect">
            <a:avLst/>
          </a:prstGeom>
        </p:spPr>
      </p:pic>
      <p:sp>
        <p:nvSpPr>
          <p:cNvPr id="6" name="Title 1">
            <a:extLst>
              <a:ext uri="{FF2B5EF4-FFF2-40B4-BE49-F238E27FC236}">
                <a16:creationId xmlns:a16="http://schemas.microsoft.com/office/drawing/2014/main" id="{8D94B54C-F318-5E45-B983-F2C815762CBD}"/>
              </a:ext>
            </a:extLst>
          </p:cNvPr>
          <p:cNvSpPr>
            <a:spLocks noGrp="1"/>
          </p:cNvSpPr>
          <p:nvPr>
            <p:ph type="ctrTitle" hasCustomPrompt="1"/>
          </p:nvPr>
        </p:nvSpPr>
        <p:spPr>
          <a:xfrm>
            <a:off x="568960"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7" name="Subtitle 2">
            <a:extLst>
              <a:ext uri="{FF2B5EF4-FFF2-40B4-BE49-F238E27FC236}">
                <a16:creationId xmlns:a16="http://schemas.microsoft.com/office/drawing/2014/main" id="{46DC26AF-1175-3441-9B7B-4DAE6D4883F6}"/>
              </a:ext>
            </a:extLst>
          </p:cNvPr>
          <p:cNvSpPr>
            <a:spLocks noGrp="1"/>
          </p:cNvSpPr>
          <p:nvPr>
            <p:ph type="subTitle" idx="1"/>
          </p:nvPr>
        </p:nvSpPr>
        <p:spPr>
          <a:xfrm>
            <a:off x="568960" y="4362097"/>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707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Welcome-HI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rotWithShape="1">
          <a:blip r:embed="rId2"/>
          <a:srcRect l="1397" t="3412" r="34016" b="3901"/>
          <a:stretch/>
        </p:blipFill>
        <p:spPr>
          <a:xfrm>
            <a:off x="7772400" y="1314873"/>
            <a:ext cx="4419600" cy="4228253"/>
          </a:xfrm>
          <a:prstGeom prst="rect">
            <a:avLst/>
          </a:prstGeom>
        </p:spPr>
      </p:pic>
      <p:sp>
        <p:nvSpPr>
          <p:cNvPr id="2" name="Title 1"/>
          <p:cNvSpPr>
            <a:spLocks noGrp="1"/>
          </p:cNvSpPr>
          <p:nvPr>
            <p:ph type="ctrTitle" hasCustomPrompt="1"/>
          </p:nvPr>
        </p:nvSpPr>
        <p:spPr>
          <a:xfrm>
            <a:off x="576431"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3" name="Subtitle 2"/>
          <p:cNvSpPr>
            <a:spLocks noGrp="1"/>
          </p:cNvSpPr>
          <p:nvPr>
            <p:ph type="subTitle" idx="1"/>
          </p:nvPr>
        </p:nvSpPr>
        <p:spPr>
          <a:xfrm>
            <a:off x="576431" y="4439920"/>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5895A515-4A20-6240-8262-140A04846366}"/>
              </a:ext>
            </a:extLst>
          </p:cNvPr>
          <p:cNvPicPr>
            <a:picLocks noChangeAspect="1"/>
          </p:cNvPicPr>
          <p:nvPr userDrawn="1"/>
        </p:nvPicPr>
        <p:blipFill>
          <a:blip r:embed="rId3"/>
          <a:stretch>
            <a:fillRect/>
          </a:stretch>
        </p:blipFill>
        <p:spPr>
          <a:xfrm>
            <a:off x="9560533" y="309259"/>
            <a:ext cx="2273300" cy="266700"/>
          </a:xfrm>
          <a:prstGeom prst="rect">
            <a:avLst/>
          </a:prstGeom>
        </p:spPr>
      </p:pic>
    </p:spTree>
    <p:extLst>
      <p:ext uri="{BB962C8B-B14F-4D97-AF65-F5344CB8AC3E}">
        <p14:creationId xmlns:p14="http://schemas.microsoft.com/office/powerpoint/2010/main" val="169780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Welcome-DMEPO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rotWithShape="1">
          <a:blip r:embed="rId2"/>
          <a:srcRect l="41893" t="25444" r="19772" b="19543"/>
          <a:stretch/>
        </p:blipFill>
        <p:spPr>
          <a:xfrm>
            <a:off x="7772400" y="1198880"/>
            <a:ext cx="4419600" cy="4228253"/>
          </a:xfrm>
          <a:prstGeom prst="rect">
            <a:avLst/>
          </a:prstGeom>
        </p:spPr>
      </p:pic>
      <p:pic>
        <p:nvPicPr>
          <p:cNvPr id="4" name="Picture 3">
            <a:extLst>
              <a:ext uri="{FF2B5EF4-FFF2-40B4-BE49-F238E27FC236}">
                <a16:creationId xmlns:a16="http://schemas.microsoft.com/office/drawing/2014/main" id="{4F338794-66FE-054E-8D73-492A93C6FC39}"/>
              </a:ext>
            </a:extLst>
          </p:cNvPr>
          <p:cNvPicPr>
            <a:picLocks noChangeAspect="1"/>
          </p:cNvPicPr>
          <p:nvPr userDrawn="1"/>
        </p:nvPicPr>
        <p:blipFill>
          <a:blip r:embed="rId3"/>
          <a:stretch>
            <a:fillRect/>
          </a:stretch>
        </p:blipFill>
        <p:spPr>
          <a:xfrm>
            <a:off x="10898491" y="327903"/>
            <a:ext cx="939800" cy="190500"/>
          </a:xfrm>
          <a:prstGeom prst="rect">
            <a:avLst/>
          </a:prstGeom>
        </p:spPr>
      </p:pic>
      <p:sp>
        <p:nvSpPr>
          <p:cNvPr id="6" name="Title 1">
            <a:extLst>
              <a:ext uri="{FF2B5EF4-FFF2-40B4-BE49-F238E27FC236}">
                <a16:creationId xmlns:a16="http://schemas.microsoft.com/office/drawing/2014/main" id="{4CE599A2-E2F9-AD4D-A2B5-60F06527803D}"/>
              </a:ext>
            </a:extLst>
          </p:cNvPr>
          <p:cNvSpPr>
            <a:spLocks noGrp="1"/>
          </p:cNvSpPr>
          <p:nvPr>
            <p:ph type="ctrTitle" hasCustomPrompt="1"/>
          </p:nvPr>
        </p:nvSpPr>
        <p:spPr>
          <a:xfrm>
            <a:off x="576431"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7" name="Subtitle 2">
            <a:extLst>
              <a:ext uri="{FF2B5EF4-FFF2-40B4-BE49-F238E27FC236}">
                <a16:creationId xmlns:a16="http://schemas.microsoft.com/office/drawing/2014/main" id="{0B56D742-E794-4F4E-8E5E-A235E366759A}"/>
              </a:ext>
            </a:extLst>
          </p:cNvPr>
          <p:cNvSpPr>
            <a:spLocks noGrp="1"/>
          </p:cNvSpPr>
          <p:nvPr>
            <p:ph type="subTitle" idx="1"/>
          </p:nvPr>
        </p:nvSpPr>
        <p:spPr>
          <a:xfrm>
            <a:off x="576431" y="4439920"/>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74733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Welcome-R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a:blip r:embed="rId2"/>
          <a:srcRect l="15158" r="15158"/>
          <a:stretch/>
        </p:blipFill>
        <p:spPr>
          <a:xfrm>
            <a:off x="7772400" y="1198880"/>
            <a:ext cx="4419600" cy="4228253"/>
          </a:xfrm>
          <a:prstGeom prst="rect">
            <a:avLst/>
          </a:prstGeom>
        </p:spPr>
      </p:pic>
      <p:sp>
        <p:nvSpPr>
          <p:cNvPr id="6" name="Title 1">
            <a:extLst>
              <a:ext uri="{FF2B5EF4-FFF2-40B4-BE49-F238E27FC236}">
                <a16:creationId xmlns:a16="http://schemas.microsoft.com/office/drawing/2014/main" id="{4CE599A2-E2F9-AD4D-A2B5-60F06527803D}"/>
              </a:ext>
            </a:extLst>
          </p:cNvPr>
          <p:cNvSpPr>
            <a:spLocks noGrp="1"/>
          </p:cNvSpPr>
          <p:nvPr>
            <p:ph type="ctrTitle" hasCustomPrompt="1"/>
          </p:nvPr>
        </p:nvSpPr>
        <p:spPr>
          <a:xfrm>
            <a:off x="576431"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7" name="Subtitle 2">
            <a:extLst>
              <a:ext uri="{FF2B5EF4-FFF2-40B4-BE49-F238E27FC236}">
                <a16:creationId xmlns:a16="http://schemas.microsoft.com/office/drawing/2014/main" id="{0B56D742-E794-4F4E-8E5E-A235E366759A}"/>
              </a:ext>
            </a:extLst>
          </p:cNvPr>
          <p:cNvSpPr>
            <a:spLocks noGrp="1"/>
          </p:cNvSpPr>
          <p:nvPr>
            <p:ph type="subTitle" idx="1"/>
          </p:nvPr>
        </p:nvSpPr>
        <p:spPr>
          <a:xfrm>
            <a:off x="576431" y="4439920"/>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a:extLst>
              <a:ext uri="{FF2B5EF4-FFF2-40B4-BE49-F238E27FC236}">
                <a16:creationId xmlns:a16="http://schemas.microsoft.com/office/drawing/2014/main" id="{18728EA0-2D90-EB4F-A816-20260C08D679}"/>
              </a:ext>
            </a:extLst>
          </p:cNvPr>
          <p:cNvPicPr>
            <a:picLocks noChangeAspect="1"/>
          </p:cNvPicPr>
          <p:nvPr userDrawn="1"/>
        </p:nvPicPr>
        <p:blipFill>
          <a:blip r:embed="rId3"/>
          <a:stretch>
            <a:fillRect/>
          </a:stretch>
        </p:blipFill>
        <p:spPr>
          <a:xfrm>
            <a:off x="10344150" y="311150"/>
            <a:ext cx="1460500" cy="241300"/>
          </a:xfrm>
          <a:prstGeom prst="rect">
            <a:avLst/>
          </a:prstGeom>
        </p:spPr>
      </p:pic>
    </p:spTree>
    <p:extLst>
      <p:ext uri="{BB962C8B-B14F-4D97-AF65-F5344CB8AC3E}">
        <p14:creationId xmlns:p14="http://schemas.microsoft.com/office/powerpoint/2010/main" val="316454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Welcome-RX">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7F95D5-DD8B-2F4A-A729-6711E69519B1}"/>
              </a:ext>
            </a:extLst>
          </p:cNvPr>
          <p:cNvPicPr>
            <a:picLocks noChangeAspect="1"/>
          </p:cNvPicPr>
          <p:nvPr userDrawn="1"/>
        </p:nvPicPr>
        <p:blipFill>
          <a:blip r:embed="rId2"/>
          <a:srcRect l="20631" r="20631"/>
          <a:stretch/>
        </p:blipFill>
        <p:spPr>
          <a:xfrm>
            <a:off x="7772400" y="1198880"/>
            <a:ext cx="4419600" cy="4228253"/>
          </a:xfrm>
          <a:prstGeom prst="rect">
            <a:avLst/>
          </a:prstGeom>
        </p:spPr>
      </p:pic>
      <p:sp>
        <p:nvSpPr>
          <p:cNvPr id="6" name="Title 1">
            <a:extLst>
              <a:ext uri="{FF2B5EF4-FFF2-40B4-BE49-F238E27FC236}">
                <a16:creationId xmlns:a16="http://schemas.microsoft.com/office/drawing/2014/main" id="{4CE599A2-E2F9-AD4D-A2B5-60F06527803D}"/>
              </a:ext>
            </a:extLst>
          </p:cNvPr>
          <p:cNvSpPr>
            <a:spLocks noGrp="1"/>
          </p:cNvSpPr>
          <p:nvPr>
            <p:ph type="ctrTitle" hasCustomPrompt="1"/>
          </p:nvPr>
        </p:nvSpPr>
        <p:spPr>
          <a:xfrm>
            <a:off x="576431" y="2052320"/>
            <a:ext cx="6471920" cy="2198508"/>
          </a:xfr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r>
              <a:rPr lang="en-US" dirty="0"/>
              <a:t>Click to Edit Master Title Style</a:t>
            </a:r>
          </a:p>
        </p:txBody>
      </p:sp>
      <p:sp>
        <p:nvSpPr>
          <p:cNvPr id="7" name="Subtitle 2">
            <a:extLst>
              <a:ext uri="{FF2B5EF4-FFF2-40B4-BE49-F238E27FC236}">
                <a16:creationId xmlns:a16="http://schemas.microsoft.com/office/drawing/2014/main" id="{0B56D742-E794-4F4E-8E5E-A235E366759A}"/>
              </a:ext>
            </a:extLst>
          </p:cNvPr>
          <p:cNvSpPr>
            <a:spLocks noGrp="1"/>
          </p:cNvSpPr>
          <p:nvPr>
            <p:ph type="subTitle" idx="1"/>
          </p:nvPr>
        </p:nvSpPr>
        <p:spPr>
          <a:xfrm>
            <a:off x="576431" y="4439920"/>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EAC51844-7558-F94E-B895-838E33CA5E18}"/>
              </a:ext>
            </a:extLst>
          </p:cNvPr>
          <p:cNvPicPr>
            <a:picLocks noChangeAspect="1"/>
          </p:cNvPicPr>
          <p:nvPr userDrawn="1"/>
        </p:nvPicPr>
        <p:blipFill>
          <a:blip r:embed="rId3"/>
          <a:stretch>
            <a:fillRect/>
          </a:stretch>
        </p:blipFill>
        <p:spPr>
          <a:xfrm>
            <a:off x="10661650" y="317500"/>
            <a:ext cx="1155700" cy="203200"/>
          </a:xfrm>
          <a:prstGeom prst="rect">
            <a:avLst/>
          </a:prstGeom>
        </p:spPr>
      </p:pic>
    </p:spTree>
    <p:extLst>
      <p:ext uri="{BB962C8B-B14F-4D97-AF65-F5344CB8AC3E}">
        <p14:creationId xmlns:p14="http://schemas.microsoft.com/office/powerpoint/2010/main" val="4293978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Break-Coffee">
    <p:spTree>
      <p:nvGrpSpPr>
        <p:cNvPr id="1" name=""/>
        <p:cNvGrpSpPr/>
        <p:nvPr/>
      </p:nvGrpSpPr>
      <p:grpSpPr>
        <a:xfrm>
          <a:off x="0" y="0"/>
          <a:ext cx="0" cy="0"/>
          <a:chOff x="0" y="0"/>
          <a:chExt cx="0" cy="0"/>
        </a:xfrm>
      </p:grpSpPr>
      <p:sp>
        <p:nvSpPr>
          <p:cNvPr id="2" name="Title 1"/>
          <p:cNvSpPr>
            <a:spLocks noGrp="1"/>
          </p:cNvSpPr>
          <p:nvPr>
            <p:ph type="ctrTitle"/>
          </p:nvPr>
        </p:nvSpPr>
        <p:spPr>
          <a:xfrm>
            <a:off x="568960" y="4102100"/>
            <a:ext cx="6471920" cy="821828"/>
          </a:xfrm>
          <a:prstGeom prst="rect">
            <a:avLst/>
          </a:prstGeo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endParaRPr lang="en-US" dirty="0"/>
          </a:p>
        </p:txBody>
      </p:sp>
      <p:sp>
        <p:nvSpPr>
          <p:cNvPr id="3" name="Subtitle 2"/>
          <p:cNvSpPr>
            <a:spLocks noGrp="1"/>
          </p:cNvSpPr>
          <p:nvPr>
            <p:ph type="subTitle" idx="1"/>
          </p:nvPr>
        </p:nvSpPr>
        <p:spPr>
          <a:xfrm>
            <a:off x="568960" y="5035197"/>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6" name="Picture 5">
            <a:extLst>
              <a:ext uri="{FF2B5EF4-FFF2-40B4-BE49-F238E27FC236}">
                <a16:creationId xmlns:a16="http://schemas.microsoft.com/office/drawing/2014/main" id="{A1CF6BD5-5742-3E47-9F5B-CDB151EEA0DB}"/>
              </a:ext>
            </a:extLst>
          </p:cNvPr>
          <p:cNvPicPr>
            <a:picLocks noChangeAspect="1"/>
          </p:cNvPicPr>
          <p:nvPr userDrawn="1"/>
        </p:nvPicPr>
        <p:blipFill>
          <a:blip r:embed="rId2">
            <a:alphaModFix amt="50000"/>
          </a:blip>
          <a:stretch>
            <a:fillRect/>
          </a:stretch>
        </p:blipFill>
        <p:spPr>
          <a:xfrm>
            <a:off x="568961" y="2667000"/>
            <a:ext cx="1391990" cy="1285731"/>
          </a:xfrm>
          <a:prstGeom prst="rect">
            <a:avLst/>
          </a:prstGeom>
        </p:spPr>
      </p:pic>
    </p:spTree>
    <p:extLst>
      <p:ext uri="{BB962C8B-B14F-4D97-AF65-F5344CB8AC3E}">
        <p14:creationId xmlns:p14="http://schemas.microsoft.com/office/powerpoint/2010/main" val="169766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Break-Lunch">
    <p:spTree>
      <p:nvGrpSpPr>
        <p:cNvPr id="1" name=""/>
        <p:cNvGrpSpPr/>
        <p:nvPr/>
      </p:nvGrpSpPr>
      <p:grpSpPr>
        <a:xfrm>
          <a:off x="0" y="0"/>
          <a:ext cx="0" cy="0"/>
          <a:chOff x="0" y="0"/>
          <a:chExt cx="0" cy="0"/>
        </a:xfrm>
      </p:grpSpPr>
      <p:sp>
        <p:nvSpPr>
          <p:cNvPr id="2" name="Title 1"/>
          <p:cNvSpPr>
            <a:spLocks noGrp="1"/>
          </p:cNvSpPr>
          <p:nvPr>
            <p:ph type="ctrTitle"/>
          </p:nvPr>
        </p:nvSpPr>
        <p:spPr>
          <a:xfrm>
            <a:off x="568960" y="4102100"/>
            <a:ext cx="6471920" cy="821828"/>
          </a:xfrm>
          <a:prstGeom prst="rect">
            <a:avLst/>
          </a:prstGeom>
        </p:spPr>
        <p:txBody>
          <a:bodyPr anchor="b"/>
          <a:lstStyle>
            <a:lvl1pPr algn="l">
              <a:defRPr sz="4800" b="0" i="0" cap="none">
                <a:solidFill>
                  <a:schemeClr val="bg1"/>
                </a:solidFill>
                <a:latin typeface="Montserrat Medium" pitchFamily="2" charset="77"/>
                <a:ea typeface="Apex New Medium" charset="0"/>
                <a:cs typeface="Montserrat Medium" pitchFamily="2" charset="77"/>
              </a:defRPr>
            </a:lvl1pPr>
          </a:lstStyle>
          <a:p>
            <a:endParaRPr lang="en-US" dirty="0"/>
          </a:p>
        </p:txBody>
      </p:sp>
      <p:sp>
        <p:nvSpPr>
          <p:cNvPr id="3" name="Subtitle 2"/>
          <p:cNvSpPr>
            <a:spLocks noGrp="1"/>
          </p:cNvSpPr>
          <p:nvPr>
            <p:ph type="subTitle" idx="1"/>
          </p:nvPr>
        </p:nvSpPr>
        <p:spPr>
          <a:xfrm>
            <a:off x="568960" y="5035197"/>
            <a:ext cx="6471920" cy="1219200"/>
          </a:xfrm>
          <a:prstGeom prst="rect">
            <a:avLst/>
          </a:prstGeom>
        </p:spPr>
        <p:txBody>
          <a:bodyPr/>
          <a:lstStyle>
            <a:lvl1pPr marL="0" indent="0" algn="l">
              <a:buNone/>
              <a:defRPr sz="3000" b="0" i="0">
                <a:solidFill>
                  <a:schemeClr val="bg1"/>
                </a:solidFill>
                <a:latin typeface="Montserrat" pitchFamily="2" charset="77"/>
                <a:ea typeface="Apex New Book" charset="0"/>
                <a:cs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5" name="Picture 4">
            <a:extLst>
              <a:ext uri="{FF2B5EF4-FFF2-40B4-BE49-F238E27FC236}">
                <a16:creationId xmlns:a16="http://schemas.microsoft.com/office/drawing/2014/main" id="{CBB4A1AF-D74B-D74B-A530-EBD7117EE475}"/>
              </a:ext>
            </a:extLst>
          </p:cNvPr>
          <p:cNvPicPr>
            <a:picLocks noChangeAspect="1"/>
          </p:cNvPicPr>
          <p:nvPr userDrawn="1"/>
        </p:nvPicPr>
        <p:blipFill>
          <a:blip r:embed="rId2">
            <a:alphaModFix amt="50000"/>
          </a:blip>
          <a:stretch>
            <a:fillRect/>
          </a:stretch>
        </p:blipFill>
        <p:spPr>
          <a:xfrm>
            <a:off x="568960" y="2755900"/>
            <a:ext cx="874743" cy="1234931"/>
          </a:xfrm>
          <a:prstGeom prst="rect">
            <a:avLst/>
          </a:prstGeom>
        </p:spPr>
      </p:pic>
    </p:spTree>
    <p:extLst>
      <p:ext uri="{BB962C8B-B14F-4D97-AF65-F5344CB8AC3E}">
        <p14:creationId xmlns:p14="http://schemas.microsoft.com/office/powerpoint/2010/main" val="3154063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8.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theme" Target="../theme/theme3.xml"/><Relationship Id="rId1" Type="http://schemas.openxmlformats.org/officeDocument/2006/relationships/slideLayout" Target="../slideLayouts/slideLayout11.xml"/><Relationship Id="rId5" Type="http://schemas.openxmlformats.org/officeDocument/2006/relationships/image" Target="../media/image24.emf"/><Relationship Id="rId4" Type="http://schemas.openxmlformats.org/officeDocument/2006/relationships/image" Target="../media/image23.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5.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8.emf"/><Relationship Id="rId5" Type="http://schemas.openxmlformats.org/officeDocument/2006/relationships/image" Target="../media/image2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theme" Target="../theme/theme5.xml"/><Relationship Id="rId1" Type="http://schemas.openxmlformats.org/officeDocument/2006/relationships/slideLayout" Target="../slideLayouts/slideLayout15.xml"/><Relationship Id="rId5" Type="http://schemas.openxmlformats.org/officeDocument/2006/relationships/image" Target="../media/image25.emf"/><Relationship Id="rId4" Type="http://schemas.openxmlformats.org/officeDocument/2006/relationships/image" Target="../media/image18.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slideLayout" Target="../slideLayouts/slideLayout18.xml"/><Relationship Id="rId7"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2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1"/>
            <a:ext cx="7770536" cy="5989326"/>
          </a:xfrm>
          <a:prstGeom prst="rect">
            <a:avLst/>
          </a:prstGeom>
          <a:solidFill>
            <a:srgbClr val="0044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520204" y="2194560"/>
            <a:ext cx="5378941" cy="2468880"/>
          </a:xfrm>
          <a:prstGeom prst="rect">
            <a:avLst/>
          </a:prstGeom>
        </p:spPr>
        <p:txBody>
          <a:bodyPr vert="horz" lIns="91440" tIns="45720" rIns="91440" bIns="45720" rtlCol="0" anchor="ctr">
            <a:noAutofit/>
          </a:bodyPr>
          <a:lstStyle/>
          <a:p>
            <a:r>
              <a:rPr lang="en-US" dirty="0"/>
              <a:t>Click To Edit Master Title Style</a:t>
            </a:r>
          </a:p>
        </p:txBody>
      </p:sp>
      <p:pic>
        <p:nvPicPr>
          <p:cNvPr id="14" name="Picture 13">
            <a:extLst>
              <a:ext uri="{FF2B5EF4-FFF2-40B4-BE49-F238E27FC236}">
                <a16:creationId xmlns:a16="http://schemas.microsoft.com/office/drawing/2014/main" id="{E466C98D-DD34-A241-AD25-B596D4C7DE24}"/>
              </a:ext>
            </a:extLst>
          </p:cNvPr>
          <p:cNvPicPr>
            <a:picLocks noChangeAspect="1"/>
          </p:cNvPicPr>
          <p:nvPr userDrawn="1"/>
        </p:nvPicPr>
        <p:blipFill>
          <a:blip r:embed="rId9"/>
          <a:srcRect/>
          <a:stretch/>
        </p:blipFill>
        <p:spPr>
          <a:xfrm>
            <a:off x="520204" y="376898"/>
            <a:ext cx="1960316" cy="1263315"/>
          </a:xfrm>
          <a:prstGeom prst="rect">
            <a:avLst/>
          </a:prstGeom>
        </p:spPr>
      </p:pic>
      <p:pic>
        <p:nvPicPr>
          <p:cNvPr id="6" name="Picture 5">
            <a:extLst>
              <a:ext uri="{FF2B5EF4-FFF2-40B4-BE49-F238E27FC236}">
                <a16:creationId xmlns:a16="http://schemas.microsoft.com/office/drawing/2014/main" id="{33A1BB6A-439F-F344-AEFA-ACD1375090E7}"/>
              </a:ext>
            </a:extLst>
          </p:cNvPr>
          <p:cNvPicPr>
            <a:picLocks noChangeAspect="1"/>
          </p:cNvPicPr>
          <p:nvPr userDrawn="1"/>
        </p:nvPicPr>
        <p:blipFill>
          <a:blip r:embed="rId10"/>
          <a:stretch>
            <a:fillRect/>
          </a:stretch>
        </p:blipFill>
        <p:spPr>
          <a:xfrm>
            <a:off x="312420" y="6405968"/>
            <a:ext cx="6873240" cy="167640"/>
          </a:xfrm>
          <a:prstGeom prst="rect">
            <a:avLst/>
          </a:prstGeom>
        </p:spPr>
      </p:pic>
      <p:pic>
        <p:nvPicPr>
          <p:cNvPr id="11" name="Picture 10">
            <a:extLst>
              <a:ext uri="{FF2B5EF4-FFF2-40B4-BE49-F238E27FC236}">
                <a16:creationId xmlns:a16="http://schemas.microsoft.com/office/drawing/2014/main" id="{5A368BBB-CC9A-634B-A7A9-37D29DB4B7CE}"/>
              </a:ext>
            </a:extLst>
          </p:cNvPr>
          <p:cNvPicPr>
            <a:picLocks noChangeAspect="1"/>
          </p:cNvPicPr>
          <p:nvPr userDrawn="1"/>
        </p:nvPicPr>
        <p:blipFill>
          <a:blip r:embed="rId11"/>
          <a:srcRect/>
          <a:stretch/>
        </p:blipFill>
        <p:spPr>
          <a:xfrm>
            <a:off x="11456613" y="6268720"/>
            <a:ext cx="444816" cy="414557"/>
          </a:xfrm>
          <a:prstGeom prst="rect">
            <a:avLst/>
          </a:prstGeom>
        </p:spPr>
      </p:pic>
    </p:spTree>
    <p:extLst>
      <p:ext uri="{BB962C8B-B14F-4D97-AF65-F5344CB8AC3E}">
        <p14:creationId xmlns:p14="http://schemas.microsoft.com/office/powerpoint/2010/main" val="4268191426"/>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Lst>
  <p:txStyles>
    <p:titleStyle>
      <a:lvl1pPr algn="l" defTabSz="914400" rtl="0" eaLnBrk="1" latinLnBrk="0" hangingPunct="1">
        <a:lnSpc>
          <a:spcPct val="90000"/>
        </a:lnSpc>
        <a:spcBef>
          <a:spcPct val="0"/>
        </a:spcBef>
        <a:buNone/>
        <a:defRPr sz="5000" b="0" i="0" kern="1200" cap="none">
          <a:solidFill>
            <a:schemeClr val="bg1"/>
          </a:solidFill>
          <a:latin typeface="Montserrat Medium" pitchFamily="2" charset="77"/>
          <a:ea typeface="Apex New Medium" charset="0"/>
          <a:cs typeface="Montserrat Medium" pitchFamily="2" charset="77"/>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1"/>
            <a:ext cx="12192000" cy="6857999"/>
          </a:xfrm>
          <a:prstGeom prst="rect">
            <a:avLst/>
          </a:prstGeom>
          <a:solidFill>
            <a:srgbClr val="0044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3E42190-F123-2B45-B23E-3D52EE037DA8}"/>
              </a:ext>
            </a:extLst>
          </p:cNvPr>
          <p:cNvPicPr>
            <a:picLocks noChangeAspect="1"/>
          </p:cNvPicPr>
          <p:nvPr userDrawn="1"/>
        </p:nvPicPr>
        <p:blipFill rotWithShape="1">
          <a:blip r:embed="rId5"/>
          <a:srcRect l="-1102" t="-21571" r="-8663" b="15371"/>
          <a:stretch/>
        </p:blipFill>
        <p:spPr>
          <a:xfrm>
            <a:off x="10576560" y="6039497"/>
            <a:ext cx="1405890" cy="643780"/>
          </a:xfrm>
          <a:prstGeom prst="rect">
            <a:avLst/>
          </a:prstGeom>
        </p:spPr>
      </p:pic>
    </p:spTree>
    <p:extLst>
      <p:ext uri="{BB962C8B-B14F-4D97-AF65-F5344CB8AC3E}">
        <p14:creationId xmlns:p14="http://schemas.microsoft.com/office/powerpoint/2010/main" val="470672993"/>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Lst>
  <p:txStyles>
    <p:titleStyle>
      <a:lvl1pPr algn="l" defTabSz="914400" rtl="0" eaLnBrk="1" latinLnBrk="0" hangingPunct="1">
        <a:lnSpc>
          <a:spcPct val="90000"/>
        </a:lnSpc>
        <a:spcBef>
          <a:spcPct val="0"/>
        </a:spcBef>
        <a:buNone/>
        <a:defRPr sz="5000" b="0" i="0" kern="1200" cap="all">
          <a:solidFill>
            <a:schemeClr val="bg1"/>
          </a:solidFill>
          <a:latin typeface="Montserrat Medium" pitchFamily="2" charset="77"/>
          <a:ea typeface="Apex New Medium" charset="0"/>
          <a:cs typeface="Montserrat Medium" pitchFamily="2" charset="77"/>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5975350"/>
            <a:ext cx="12192000" cy="882650"/>
          </a:xfrm>
          <a:prstGeom prst="rect">
            <a:avLst/>
          </a:prstGeom>
          <a:solidFill>
            <a:srgbClr val="0327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Slide Number Placeholder 5"/>
          <p:cNvSpPr txBox="1">
            <a:spLocks/>
          </p:cNvSpPr>
          <p:nvPr userDrawn="1"/>
        </p:nvSpPr>
        <p:spPr>
          <a:xfrm>
            <a:off x="9364385" y="62134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pex New Book" charset="0"/>
                <a:ea typeface="Apex New Book" charset="0"/>
                <a:cs typeface="Apex New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7FFCA-42BC-3045-A551-79BDB743AB99}" type="slidenum">
              <a:rPr lang="en-US" sz="2000" smtClean="0"/>
              <a:pPr/>
              <a:t>‹#›</a:t>
            </a:fld>
            <a:endParaRPr lang="en-US" sz="2000"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950" y="364324"/>
            <a:ext cx="901700" cy="114300"/>
          </a:xfrm>
          <a:prstGeom prst="rect">
            <a:avLst/>
          </a:prstGeom>
        </p:spPr>
      </p:pic>
      <p:cxnSp>
        <p:nvCxnSpPr>
          <p:cNvPr id="14" name="Straight Connector 13"/>
          <p:cNvCxnSpPr/>
          <p:nvPr userDrawn="1"/>
        </p:nvCxnSpPr>
        <p:spPr>
          <a:xfrm>
            <a:off x="387350" y="1854078"/>
            <a:ext cx="11037837"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16" name="Picture 15" descr="ACHC_Text_1line_Wh.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4932" y="6310977"/>
            <a:ext cx="5444068" cy="174489"/>
          </a:xfrm>
          <a:prstGeom prst="rect">
            <a:avLst/>
          </a:prstGeom>
        </p:spPr>
      </p:pic>
      <p:sp>
        <p:nvSpPr>
          <p:cNvPr id="18" name="Title Placeholder 1"/>
          <p:cNvSpPr>
            <a:spLocks noGrp="1"/>
          </p:cNvSpPr>
          <p:nvPr>
            <p:ph type="title"/>
          </p:nvPr>
        </p:nvSpPr>
        <p:spPr>
          <a:xfrm>
            <a:off x="370415" y="576125"/>
            <a:ext cx="11037837" cy="1184819"/>
          </a:xfrm>
          <a:prstGeom prst="rect">
            <a:avLst/>
          </a:prstGeom>
        </p:spPr>
        <p:txBody>
          <a:bodyPr vert="horz" lIns="91440" tIns="45720" rIns="91440" bIns="45720" rtlCol="0" anchor="t" anchorCtr="0">
            <a:noAutofit/>
          </a:bodyPr>
          <a:lstStyle/>
          <a:p>
            <a:r>
              <a:rPr lang="en-US" dirty="0"/>
              <a:t>CLICK TO EDIT MASTER TITLE STYLE</a:t>
            </a:r>
          </a:p>
        </p:txBody>
      </p:sp>
      <p:sp>
        <p:nvSpPr>
          <p:cNvPr id="10" name="Text Placeholder 2"/>
          <p:cNvSpPr>
            <a:spLocks noGrp="1"/>
          </p:cNvSpPr>
          <p:nvPr>
            <p:ph type="body" idx="1"/>
          </p:nvPr>
        </p:nvSpPr>
        <p:spPr>
          <a:xfrm>
            <a:off x="387350" y="2125002"/>
            <a:ext cx="10515600" cy="36217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E6F5CAD1-E27D-4249-8DCA-CA88549BA1C9}"/>
              </a:ext>
            </a:extLst>
          </p:cNvPr>
          <p:cNvPicPr>
            <a:picLocks noChangeAspect="1"/>
          </p:cNvPicPr>
          <p:nvPr userDrawn="1"/>
        </p:nvPicPr>
        <p:blipFill>
          <a:blip r:embed="rId5"/>
          <a:stretch>
            <a:fillRect/>
          </a:stretch>
        </p:blipFill>
        <p:spPr>
          <a:xfrm>
            <a:off x="414947" y="6105966"/>
            <a:ext cx="1323962" cy="626608"/>
          </a:xfrm>
          <a:prstGeom prst="rect">
            <a:avLst/>
          </a:prstGeom>
        </p:spPr>
      </p:pic>
    </p:spTree>
    <p:extLst>
      <p:ext uri="{BB962C8B-B14F-4D97-AF65-F5344CB8AC3E}">
        <p14:creationId xmlns:p14="http://schemas.microsoft.com/office/powerpoint/2010/main" val="1910142854"/>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b="0" i="0" kern="1200">
          <a:solidFill>
            <a:srgbClr val="003654"/>
          </a:solidFill>
          <a:latin typeface="Apex New Medium" charset="0"/>
          <a:ea typeface="Apex New Medium" charset="0"/>
          <a:cs typeface="Apex New Medium" charset="0"/>
        </a:defRPr>
      </a:lvl1pPr>
    </p:titleStyle>
    <p:bodyStyle>
      <a:lvl1pPr marL="256032" indent="-256032" algn="l" defTabSz="914400" rtl="0" eaLnBrk="1" latinLnBrk="0" hangingPunct="1">
        <a:lnSpc>
          <a:spcPct val="100000"/>
        </a:lnSpc>
        <a:spcBef>
          <a:spcPts val="1000"/>
        </a:spcBef>
        <a:buClr>
          <a:srgbClr val="74A2BF"/>
        </a:buClr>
        <a:buFont typeface="Wingdings" charset="2"/>
        <a:buChar char="§"/>
        <a:defRPr sz="2300" b="0" kern="1200">
          <a:solidFill>
            <a:schemeClr val="tx1"/>
          </a:solidFill>
          <a:latin typeface="ApexNew-Book"/>
          <a:ea typeface="+mn-ea"/>
          <a:cs typeface="ApexNew-Book"/>
        </a:defRPr>
      </a:lvl1pPr>
      <a:lvl2pPr marL="804672" indent="-256032" algn="l" defTabSz="914400" rtl="0" eaLnBrk="1" latinLnBrk="0" hangingPunct="1">
        <a:lnSpc>
          <a:spcPct val="100000"/>
        </a:lnSpc>
        <a:spcBef>
          <a:spcPts val="500"/>
        </a:spcBef>
        <a:buClr>
          <a:srgbClr val="74A2BF"/>
        </a:buClr>
        <a:buFont typeface="Arial"/>
        <a:buChar char="•"/>
        <a:defRPr sz="2000" b="0" kern="1200">
          <a:solidFill>
            <a:schemeClr val="tx1"/>
          </a:solidFill>
          <a:latin typeface="ApexNew-Book"/>
          <a:ea typeface="+mn-ea"/>
          <a:cs typeface="ApexNew-Book"/>
        </a:defRPr>
      </a:lvl2pPr>
      <a:lvl3pPr marL="1143000" indent="-228600" algn="l" defTabSz="914400" rtl="0" eaLnBrk="1" latinLnBrk="0" hangingPunct="1">
        <a:lnSpc>
          <a:spcPct val="100000"/>
        </a:lnSpc>
        <a:spcBef>
          <a:spcPts val="500"/>
        </a:spcBef>
        <a:buClr>
          <a:srgbClr val="74A2BF"/>
        </a:buClr>
        <a:buFont typeface="Arial"/>
        <a:buChar char="•"/>
        <a:defRPr sz="2000" b="0" kern="1200">
          <a:solidFill>
            <a:schemeClr val="tx1"/>
          </a:solidFill>
          <a:latin typeface="ApexNew-Book"/>
          <a:ea typeface="+mn-ea"/>
          <a:cs typeface="ApexNew-Book"/>
        </a:defRPr>
      </a:lvl3pPr>
      <a:lvl4pPr marL="1600200" indent="-228600" algn="l" defTabSz="914400" rtl="0" eaLnBrk="1" latinLnBrk="0" hangingPunct="1">
        <a:lnSpc>
          <a:spcPct val="100000"/>
        </a:lnSpc>
        <a:spcBef>
          <a:spcPts val="500"/>
        </a:spcBef>
        <a:buClr>
          <a:srgbClr val="74A2BF"/>
        </a:buClr>
        <a:buFont typeface="Arial"/>
        <a:buChar char="•"/>
        <a:defRPr sz="2000" b="0" kern="1200">
          <a:solidFill>
            <a:schemeClr val="tx1"/>
          </a:solidFill>
          <a:latin typeface="ApexNew-Book"/>
          <a:ea typeface="+mn-ea"/>
          <a:cs typeface="ApexNew-Book"/>
        </a:defRPr>
      </a:lvl4pPr>
      <a:lvl5pPr marL="2057400" indent="-228600" algn="l" defTabSz="914400" rtl="0" eaLnBrk="1" latinLnBrk="0" hangingPunct="1">
        <a:lnSpc>
          <a:spcPct val="100000"/>
        </a:lnSpc>
        <a:spcBef>
          <a:spcPts val="500"/>
        </a:spcBef>
        <a:buClr>
          <a:srgbClr val="74A2BF"/>
        </a:buClr>
        <a:buFont typeface="Arial"/>
        <a:buChar char="•"/>
        <a:defRPr sz="2000" b="0" kern="1200">
          <a:solidFill>
            <a:schemeClr val="tx1"/>
          </a:solidFill>
          <a:latin typeface="ApexNew-Book"/>
          <a:ea typeface="+mn-ea"/>
          <a:cs typeface="ApexNew-Book"/>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350" y="378814"/>
            <a:ext cx="10515600" cy="9517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7350" y="1432849"/>
            <a:ext cx="10515600" cy="395576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
        <p:nvSpPr>
          <p:cNvPr id="9" name="Rectangle 8">
            <a:extLst>
              <a:ext uri="{FF2B5EF4-FFF2-40B4-BE49-F238E27FC236}">
                <a16:creationId xmlns:a16="http://schemas.microsoft.com/office/drawing/2014/main" id="{8ABC3AA1-BAAF-3D43-87FD-54AC59AD1ABC}"/>
              </a:ext>
            </a:extLst>
          </p:cNvPr>
          <p:cNvSpPr/>
          <p:nvPr userDrawn="1"/>
        </p:nvSpPr>
        <p:spPr>
          <a:xfrm>
            <a:off x="0" y="5975350"/>
            <a:ext cx="12192000" cy="882650"/>
          </a:xfrm>
          <a:prstGeom prst="rect">
            <a:avLst/>
          </a:prstGeom>
          <a:solidFill>
            <a:srgbClr val="0044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Slide Number Placeholder 5">
            <a:extLst>
              <a:ext uri="{FF2B5EF4-FFF2-40B4-BE49-F238E27FC236}">
                <a16:creationId xmlns:a16="http://schemas.microsoft.com/office/drawing/2014/main" id="{198E0415-AB5E-0C4C-AC40-7044096231BF}"/>
              </a:ext>
            </a:extLst>
          </p:cNvPr>
          <p:cNvSpPr txBox="1">
            <a:spLocks/>
          </p:cNvSpPr>
          <p:nvPr userDrawn="1"/>
        </p:nvSpPr>
        <p:spPr>
          <a:xfrm>
            <a:off x="9158230" y="565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pex New Book" charset="0"/>
                <a:ea typeface="Apex New Book" charset="0"/>
                <a:cs typeface="Apex New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7FFCA-42BC-3045-A551-79BDB743AB99}" type="slidenum">
              <a:rPr lang="en-US" sz="900" b="0" i="0" smtClean="0">
                <a:solidFill>
                  <a:schemeClr val="bg1">
                    <a:lumMod val="75000"/>
                  </a:schemeClr>
                </a:solidFill>
                <a:latin typeface="Montserrat Light" pitchFamily="2" charset="77"/>
              </a:rPr>
              <a:pPr/>
              <a:t>‹#›</a:t>
            </a:fld>
            <a:endParaRPr lang="en-US" sz="900" b="0" i="0" dirty="0">
              <a:solidFill>
                <a:schemeClr val="bg1">
                  <a:lumMod val="75000"/>
                </a:schemeClr>
              </a:solidFill>
              <a:latin typeface="Montserrat Light" pitchFamily="2" charset="77"/>
            </a:endParaRPr>
          </a:p>
        </p:txBody>
      </p:sp>
      <p:pic>
        <p:nvPicPr>
          <p:cNvPr id="12" name="Picture 11">
            <a:extLst>
              <a:ext uri="{FF2B5EF4-FFF2-40B4-BE49-F238E27FC236}">
                <a16:creationId xmlns:a16="http://schemas.microsoft.com/office/drawing/2014/main" id="{64D65261-3A28-5A4A-9B7E-CFABD66E31C1}"/>
              </a:ext>
            </a:extLst>
          </p:cNvPr>
          <p:cNvPicPr>
            <a:picLocks noChangeAspect="1"/>
          </p:cNvPicPr>
          <p:nvPr userDrawn="1"/>
        </p:nvPicPr>
        <p:blipFill rotWithShape="1">
          <a:blip r:embed="rId6"/>
          <a:srcRect l="-1102" t="-21571" r="-8663" b="15371"/>
          <a:stretch/>
        </p:blipFill>
        <p:spPr>
          <a:xfrm>
            <a:off x="387350" y="6086204"/>
            <a:ext cx="1258570" cy="576320"/>
          </a:xfrm>
          <a:prstGeom prst="rect">
            <a:avLst/>
          </a:prstGeom>
        </p:spPr>
      </p:pic>
      <p:pic>
        <p:nvPicPr>
          <p:cNvPr id="13" name="Picture 12">
            <a:extLst>
              <a:ext uri="{FF2B5EF4-FFF2-40B4-BE49-F238E27FC236}">
                <a16:creationId xmlns:a16="http://schemas.microsoft.com/office/drawing/2014/main" id="{16188BC9-8506-D24A-A07E-2B9506CBA8AF}"/>
              </a:ext>
            </a:extLst>
          </p:cNvPr>
          <p:cNvPicPr>
            <a:picLocks noChangeAspect="1"/>
          </p:cNvPicPr>
          <p:nvPr userDrawn="1"/>
        </p:nvPicPr>
        <p:blipFill>
          <a:blip r:embed="rId7"/>
          <a:stretch>
            <a:fillRect/>
          </a:stretch>
        </p:blipFill>
        <p:spPr>
          <a:xfrm>
            <a:off x="11456613" y="6209396"/>
            <a:ext cx="444817" cy="414557"/>
          </a:xfrm>
          <a:prstGeom prst="rect">
            <a:avLst/>
          </a:prstGeom>
        </p:spPr>
      </p:pic>
      <p:sp>
        <p:nvSpPr>
          <p:cNvPr id="15" name="TextBox 14">
            <a:extLst>
              <a:ext uri="{FF2B5EF4-FFF2-40B4-BE49-F238E27FC236}">
                <a16:creationId xmlns:a16="http://schemas.microsoft.com/office/drawing/2014/main" id="{0539ADB5-CA81-054F-AFFA-D930AD979C9F}"/>
              </a:ext>
            </a:extLst>
          </p:cNvPr>
          <p:cNvSpPr txBox="1"/>
          <p:nvPr userDrawn="1"/>
        </p:nvSpPr>
        <p:spPr>
          <a:xfrm>
            <a:off x="9659122" y="6321579"/>
            <a:ext cx="1788160" cy="230832"/>
          </a:xfrm>
          <a:prstGeom prst="rect">
            <a:avLst/>
          </a:prstGeom>
          <a:noFill/>
        </p:spPr>
        <p:txBody>
          <a:bodyPr wrap="square" rtlCol="0">
            <a:spAutoFit/>
          </a:bodyPr>
          <a:lstStyle/>
          <a:p>
            <a:pPr algn="r"/>
            <a:r>
              <a:rPr lang="en-US" sz="900" b="0" i="0" dirty="0">
                <a:solidFill>
                  <a:schemeClr val="bg1"/>
                </a:solidFill>
                <a:latin typeface="Montserrat Light" pitchFamily="2" charset="77"/>
              </a:rPr>
              <a:t>ACHCU is a brand of ACHC.  </a:t>
            </a:r>
          </a:p>
        </p:txBody>
      </p:sp>
    </p:spTree>
    <p:extLst>
      <p:ext uri="{BB962C8B-B14F-4D97-AF65-F5344CB8AC3E}">
        <p14:creationId xmlns:p14="http://schemas.microsoft.com/office/powerpoint/2010/main" val="967595127"/>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Lst>
  <p:txStyles>
    <p:title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p:titleStyle>
    <p:bodyStyle>
      <a:lvl1pPr marL="256032" indent="-256032" algn="l" defTabSz="914400" rtl="0" eaLnBrk="1" latinLnBrk="0" hangingPunct="1">
        <a:lnSpc>
          <a:spcPct val="100000"/>
        </a:lnSpc>
        <a:spcBef>
          <a:spcPts val="1000"/>
        </a:spcBef>
        <a:buClr>
          <a:srgbClr val="74A2BF"/>
        </a:buClr>
        <a:buFont typeface="Wingdings" charset="2"/>
        <a:buChar char="§"/>
        <a:defRPr sz="2300" b="0" i="0" kern="1200">
          <a:solidFill>
            <a:srgbClr val="000000"/>
          </a:solidFill>
          <a:latin typeface="Montserrat" pitchFamily="2" charset="77"/>
          <a:ea typeface="Apex New Book" charset="0"/>
          <a:cs typeface="Montserrat" pitchFamily="2" charset="77"/>
        </a:defRPr>
      </a:lvl1pPr>
      <a:lvl2pPr marL="800100" indent="-34290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2pPr>
      <a:lvl3pPr marL="1257300" indent="-34290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3pPr>
      <a:lvl4pPr marL="1657350" indent="-28575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4pPr>
      <a:lvl5pPr marL="2114550" indent="-28575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Montserrat" pitchFamily="2" charset="77"/>
          <a:ea typeface="Apex New Book" charset="0"/>
          <a:cs typeface="Montserrat" pitchFamily="2" charset="77"/>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5975350"/>
            <a:ext cx="12192000" cy="882650"/>
          </a:xfrm>
          <a:prstGeom prst="rect">
            <a:avLst/>
          </a:prstGeom>
          <a:solidFill>
            <a:srgbClr val="0044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itle Placeholder 1"/>
          <p:cNvSpPr>
            <a:spLocks noGrp="1"/>
          </p:cNvSpPr>
          <p:nvPr>
            <p:ph type="title"/>
          </p:nvPr>
        </p:nvSpPr>
        <p:spPr>
          <a:xfrm>
            <a:off x="370415" y="387281"/>
            <a:ext cx="11362781" cy="1449986"/>
          </a:xfrm>
          <a:prstGeom prst="rect">
            <a:avLst/>
          </a:prstGeom>
        </p:spPr>
        <p:txBody>
          <a:bodyPr vert="horz" lIns="91440" tIns="45720" rIns="91440" bIns="45720" rtlCol="0" anchor="ctr">
            <a:noAutofit/>
          </a:bodyPr>
          <a:lstStyle/>
          <a:p>
            <a:r>
              <a:rPr lang="en-US" dirty="0"/>
              <a:t>Click to Edit Master Title Style</a:t>
            </a:r>
          </a:p>
        </p:txBody>
      </p:sp>
      <p:sp>
        <p:nvSpPr>
          <p:cNvPr id="10" name="Text Placeholder 2"/>
          <p:cNvSpPr>
            <a:spLocks noGrp="1"/>
          </p:cNvSpPr>
          <p:nvPr>
            <p:ph type="body" idx="1"/>
          </p:nvPr>
        </p:nvSpPr>
        <p:spPr>
          <a:xfrm>
            <a:off x="387350" y="2125002"/>
            <a:ext cx="11345846" cy="36217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CEBB8C10-9F56-F649-92CA-DE6717AB77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950" y="412828"/>
            <a:ext cx="519052" cy="65795"/>
          </a:xfrm>
          <a:prstGeom prst="rect">
            <a:avLst/>
          </a:prstGeom>
        </p:spPr>
      </p:pic>
      <p:sp>
        <p:nvSpPr>
          <p:cNvPr id="20" name="Slide Number Placeholder 5">
            <a:extLst>
              <a:ext uri="{FF2B5EF4-FFF2-40B4-BE49-F238E27FC236}">
                <a16:creationId xmlns:a16="http://schemas.microsoft.com/office/drawing/2014/main" id="{9877373C-2CCB-F747-B46E-4410C1BC197B}"/>
              </a:ext>
            </a:extLst>
          </p:cNvPr>
          <p:cNvSpPr txBox="1">
            <a:spLocks/>
          </p:cNvSpPr>
          <p:nvPr userDrawn="1"/>
        </p:nvSpPr>
        <p:spPr>
          <a:xfrm>
            <a:off x="9305290" y="565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pex New Book" charset="0"/>
                <a:ea typeface="Apex New Book" charset="0"/>
                <a:cs typeface="Apex New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7FFCA-42BC-3045-A551-79BDB743AB99}" type="slidenum">
              <a:rPr lang="en-US" sz="900" b="0" i="0" smtClean="0">
                <a:solidFill>
                  <a:schemeClr val="bg1">
                    <a:lumMod val="75000"/>
                  </a:schemeClr>
                </a:solidFill>
                <a:latin typeface="Montserrat Light" pitchFamily="2" charset="77"/>
              </a:rPr>
              <a:pPr/>
              <a:t>‹#›</a:t>
            </a:fld>
            <a:endParaRPr lang="en-US" sz="900" b="0" i="0" dirty="0">
              <a:solidFill>
                <a:schemeClr val="bg1">
                  <a:lumMod val="75000"/>
                </a:schemeClr>
              </a:solidFill>
              <a:latin typeface="Montserrat Light" pitchFamily="2" charset="77"/>
            </a:endParaRPr>
          </a:p>
        </p:txBody>
      </p:sp>
      <p:pic>
        <p:nvPicPr>
          <p:cNvPr id="11" name="Picture 10">
            <a:extLst>
              <a:ext uri="{FF2B5EF4-FFF2-40B4-BE49-F238E27FC236}">
                <a16:creationId xmlns:a16="http://schemas.microsoft.com/office/drawing/2014/main" id="{86B5EE2D-A01E-4241-9C83-19CC15DDC5AD}"/>
              </a:ext>
            </a:extLst>
          </p:cNvPr>
          <p:cNvPicPr>
            <a:picLocks noChangeAspect="1"/>
          </p:cNvPicPr>
          <p:nvPr userDrawn="1"/>
        </p:nvPicPr>
        <p:blipFill rotWithShape="1">
          <a:blip r:embed="rId4"/>
          <a:srcRect l="-1102" t="-21571" r="-8663" b="15371"/>
          <a:stretch/>
        </p:blipFill>
        <p:spPr>
          <a:xfrm>
            <a:off x="387350" y="6086204"/>
            <a:ext cx="1258570" cy="576320"/>
          </a:xfrm>
          <a:prstGeom prst="rect">
            <a:avLst/>
          </a:prstGeom>
        </p:spPr>
      </p:pic>
      <p:pic>
        <p:nvPicPr>
          <p:cNvPr id="13" name="Picture 12">
            <a:extLst>
              <a:ext uri="{FF2B5EF4-FFF2-40B4-BE49-F238E27FC236}">
                <a16:creationId xmlns:a16="http://schemas.microsoft.com/office/drawing/2014/main" id="{F6083200-171C-EA48-AEF3-CA9D5A31DA94}"/>
              </a:ext>
            </a:extLst>
          </p:cNvPr>
          <p:cNvPicPr>
            <a:picLocks noChangeAspect="1"/>
          </p:cNvPicPr>
          <p:nvPr userDrawn="1"/>
        </p:nvPicPr>
        <p:blipFill>
          <a:blip r:embed="rId5"/>
          <a:stretch>
            <a:fillRect/>
          </a:stretch>
        </p:blipFill>
        <p:spPr>
          <a:xfrm>
            <a:off x="11456613" y="6209396"/>
            <a:ext cx="444817" cy="414557"/>
          </a:xfrm>
          <a:prstGeom prst="rect">
            <a:avLst/>
          </a:prstGeom>
        </p:spPr>
      </p:pic>
      <p:sp>
        <p:nvSpPr>
          <p:cNvPr id="14" name="TextBox 13">
            <a:extLst>
              <a:ext uri="{FF2B5EF4-FFF2-40B4-BE49-F238E27FC236}">
                <a16:creationId xmlns:a16="http://schemas.microsoft.com/office/drawing/2014/main" id="{89D63439-A26D-954B-B146-FC012D190FA7}"/>
              </a:ext>
            </a:extLst>
          </p:cNvPr>
          <p:cNvSpPr txBox="1"/>
          <p:nvPr userDrawn="1"/>
        </p:nvSpPr>
        <p:spPr>
          <a:xfrm>
            <a:off x="9659122" y="6321579"/>
            <a:ext cx="1788160" cy="230832"/>
          </a:xfrm>
          <a:prstGeom prst="rect">
            <a:avLst/>
          </a:prstGeom>
          <a:noFill/>
        </p:spPr>
        <p:txBody>
          <a:bodyPr wrap="square" rtlCol="0">
            <a:spAutoFit/>
          </a:bodyPr>
          <a:lstStyle/>
          <a:p>
            <a:pPr algn="r"/>
            <a:r>
              <a:rPr lang="en-US" sz="900" b="0" i="0" dirty="0">
                <a:solidFill>
                  <a:schemeClr val="bg1"/>
                </a:solidFill>
                <a:latin typeface="Montserrat Light" pitchFamily="2" charset="77"/>
              </a:rPr>
              <a:t>ACHCU is a brand of ACHC.  </a:t>
            </a:r>
          </a:p>
        </p:txBody>
      </p:sp>
    </p:spTree>
    <p:extLst>
      <p:ext uri="{BB962C8B-B14F-4D97-AF65-F5344CB8AC3E}">
        <p14:creationId xmlns:p14="http://schemas.microsoft.com/office/powerpoint/2010/main" val="2060214743"/>
      </p:ext>
    </p:extLst>
  </p:cSld>
  <p:clrMap bg1="lt1" tx1="dk1" bg2="lt2" tx2="dk2" accent1="accent1" accent2="accent2" accent3="accent3" accent4="accent4" accent5="accent5" accent6="accent6" hlink="hlink" folHlink="folHlink"/>
  <p:sldLayoutIdLst>
    <p:sldLayoutId id="2147484107" r:id="rId1"/>
  </p:sldLayoutIdLst>
  <p:txStyles>
    <p:titleStyle>
      <a:lvl1pPr algn="l" defTabSz="914400" rtl="0" eaLnBrk="1" latinLnBrk="0" hangingPunct="1">
        <a:lnSpc>
          <a:spcPct val="90000"/>
        </a:lnSpc>
        <a:spcBef>
          <a:spcPct val="0"/>
        </a:spcBef>
        <a:buNone/>
        <a:defRPr sz="4400" b="0" i="0" kern="1200">
          <a:solidFill>
            <a:srgbClr val="003654"/>
          </a:solidFill>
          <a:latin typeface="Montserrat Medium" pitchFamily="2" charset="77"/>
          <a:ea typeface="Apex New Medium" charset="0"/>
          <a:cs typeface="Montserrat Medium" pitchFamily="2" charset="77"/>
        </a:defRPr>
      </a:lvl1pPr>
    </p:titleStyle>
    <p:bodyStyle>
      <a:lvl1pPr marL="256032" indent="-256032" algn="l" defTabSz="914400" rtl="0" eaLnBrk="1" latinLnBrk="0" hangingPunct="1">
        <a:lnSpc>
          <a:spcPct val="100000"/>
        </a:lnSpc>
        <a:spcBef>
          <a:spcPts val="1000"/>
        </a:spcBef>
        <a:buClr>
          <a:srgbClr val="74A2BF"/>
        </a:buClr>
        <a:buFont typeface="Wingdings" charset="2"/>
        <a:buChar char="§"/>
        <a:defRPr sz="2300" b="0" i="0" kern="1200">
          <a:solidFill>
            <a:schemeClr val="tx1"/>
          </a:solidFill>
          <a:latin typeface="Montserrat" pitchFamily="2" charset="77"/>
          <a:ea typeface="+mn-ea"/>
          <a:cs typeface="Montserrat" pitchFamily="2" charset="77"/>
        </a:defRPr>
      </a:lvl1pPr>
      <a:lvl2pPr marL="804672" indent="-256032" algn="l" defTabSz="914400" rtl="0" eaLnBrk="1" latinLnBrk="0" hangingPunct="1">
        <a:lnSpc>
          <a:spcPct val="100000"/>
        </a:lnSpc>
        <a:spcBef>
          <a:spcPts val="500"/>
        </a:spcBef>
        <a:buClr>
          <a:srgbClr val="74A2BF"/>
        </a:buClr>
        <a:buFont typeface="Arial"/>
        <a:buChar char="•"/>
        <a:defRPr sz="2000" b="0" i="0" kern="1200">
          <a:solidFill>
            <a:schemeClr val="tx1"/>
          </a:solidFill>
          <a:latin typeface="Montserrat" pitchFamily="2" charset="77"/>
          <a:ea typeface="+mn-ea"/>
          <a:cs typeface="Montserrat" pitchFamily="2" charset="77"/>
        </a:defRPr>
      </a:lvl2pPr>
      <a:lvl3pPr marL="1143000" indent="-228600" algn="l" defTabSz="914400" rtl="0" eaLnBrk="1" latinLnBrk="0" hangingPunct="1">
        <a:lnSpc>
          <a:spcPct val="100000"/>
        </a:lnSpc>
        <a:spcBef>
          <a:spcPts val="500"/>
        </a:spcBef>
        <a:buClr>
          <a:srgbClr val="74A2BF"/>
        </a:buClr>
        <a:buFont typeface="Arial"/>
        <a:buChar char="•"/>
        <a:defRPr sz="2000" b="0" i="0" kern="1200">
          <a:solidFill>
            <a:schemeClr val="tx1"/>
          </a:solidFill>
          <a:latin typeface="Montserrat" pitchFamily="2" charset="77"/>
          <a:ea typeface="+mn-ea"/>
          <a:cs typeface="Montserrat" pitchFamily="2" charset="77"/>
        </a:defRPr>
      </a:lvl3pPr>
      <a:lvl4pPr marL="1600200" indent="-228600" algn="l" defTabSz="914400" rtl="0" eaLnBrk="1" latinLnBrk="0" hangingPunct="1">
        <a:lnSpc>
          <a:spcPct val="100000"/>
        </a:lnSpc>
        <a:spcBef>
          <a:spcPts val="500"/>
        </a:spcBef>
        <a:buClr>
          <a:srgbClr val="74A2BF"/>
        </a:buClr>
        <a:buFont typeface="Arial"/>
        <a:buChar char="•"/>
        <a:defRPr sz="2000" b="0" i="0" kern="1200">
          <a:solidFill>
            <a:schemeClr val="tx1"/>
          </a:solidFill>
          <a:latin typeface="Montserrat" pitchFamily="2" charset="77"/>
          <a:ea typeface="+mn-ea"/>
          <a:cs typeface="Montserrat" pitchFamily="2" charset="77"/>
        </a:defRPr>
      </a:lvl4pPr>
      <a:lvl5pPr marL="2057400" indent="-228600" algn="l" defTabSz="914400" rtl="0" eaLnBrk="1" latinLnBrk="0" hangingPunct="1">
        <a:lnSpc>
          <a:spcPct val="100000"/>
        </a:lnSpc>
        <a:spcBef>
          <a:spcPts val="500"/>
        </a:spcBef>
        <a:buClr>
          <a:srgbClr val="74A2BF"/>
        </a:buClr>
        <a:buFont typeface="Arial"/>
        <a:buChar char="•"/>
        <a:defRPr sz="2000" b="0" i="0" kern="1200">
          <a:solidFill>
            <a:schemeClr val="tx1"/>
          </a:solidFill>
          <a:latin typeface="Montserrat" pitchFamily="2" charset="77"/>
          <a:ea typeface="+mn-ea"/>
          <a:cs typeface="Montserrat" pitchFamily="2" charset="77"/>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400300" y="537058"/>
            <a:ext cx="11029699" cy="701731"/>
          </a:xfrm>
          <a:prstGeom prst="rect">
            <a:avLst/>
          </a:prstGeom>
        </p:spPr>
        <p:txBody>
          <a:bodyPr vert="horz" wrap="square" lIns="91440" tIns="45720" rIns="91440" bIns="45720" rtlCol="0" anchor="t" anchorCtr="0">
            <a:spAutoFit/>
          </a:bodyPr>
          <a:lstStyle/>
          <a:p>
            <a:r>
              <a:rPr lang="en-US" dirty="0"/>
              <a:t>Standard Number</a:t>
            </a:r>
          </a:p>
        </p:txBody>
      </p:sp>
      <p:pic>
        <p:nvPicPr>
          <p:cNvPr id="13" name="Picture 12">
            <a:extLst>
              <a:ext uri="{FF2B5EF4-FFF2-40B4-BE49-F238E27FC236}">
                <a16:creationId xmlns:a16="http://schemas.microsoft.com/office/drawing/2014/main" id="{FB26852B-CC0A-8248-94C2-329FB344CB19}"/>
              </a:ext>
            </a:extLst>
          </p:cNvPr>
          <p:cNvPicPr>
            <a:picLocks noChangeAspect="1"/>
          </p:cNvPicPr>
          <p:nvPr userDrawn="1"/>
        </p:nvPicPr>
        <p:blipFill rotWithShape="1">
          <a:blip r:embed="rId8"/>
          <a:srcRect l="-1324" r="-2768"/>
          <a:stretch/>
        </p:blipFill>
        <p:spPr>
          <a:xfrm>
            <a:off x="10460990" y="6052472"/>
            <a:ext cx="1549400" cy="556757"/>
          </a:xfrm>
          <a:prstGeom prst="rect">
            <a:avLst/>
          </a:prstGeom>
        </p:spPr>
      </p:pic>
      <p:sp>
        <p:nvSpPr>
          <p:cNvPr id="14" name="Slide Number Placeholder 5">
            <a:extLst>
              <a:ext uri="{FF2B5EF4-FFF2-40B4-BE49-F238E27FC236}">
                <a16:creationId xmlns:a16="http://schemas.microsoft.com/office/drawing/2014/main" id="{996ADF79-870D-BC48-8711-B1A397602B00}"/>
              </a:ext>
            </a:extLst>
          </p:cNvPr>
          <p:cNvSpPr txBox="1">
            <a:spLocks/>
          </p:cNvSpPr>
          <p:nvPr userDrawn="1"/>
        </p:nvSpPr>
        <p:spPr>
          <a:xfrm>
            <a:off x="9305290" y="565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pex New Book" charset="0"/>
                <a:ea typeface="Apex New Book" charset="0"/>
                <a:cs typeface="Apex New Boo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87FFCA-42BC-3045-A551-79BDB743AB99}" type="slidenum">
              <a:rPr lang="en-US" sz="900" b="0" i="0" smtClean="0">
                <a:solidFill>
                  <a:schemeClr val="bg1">
                    <a:lumMod val="75000"/>
                  </a:schemeClr>
                </a:solidFill>
                <a:latin typeface="Montserrat Light" pitchFamily="2" charset="77"/>
              </a:rPr>
              <a:pPr/>
              <a:t>‹#›</a:t>
            </a:fld>
            <a:endParaRPr lang="en-US" sz="900" b="0" i="0" dirty="0">
              <a:solidFill>
                <a:schemeClr val="bg1">
                  <a:lumMod val="75000"/>
                </a:schemeClr>
              </a:solidFill>
              <a:latin typeface="Montserrat Light" pitchFamily="2" charset="77"/>
            </a:endParaRPr>
          </a:p>
        </p:txBody>
      </p:sp>
      <p:pic>
        <p:nvPicPr>
          <p:cNvPr id="16" name="Picture 15">
            <a:extLst>
              <a:ext uri="{FF2B5EF4-FFF2-40B4-BE49-F238E27FC236}">
                <a16:creationId xmlns:a16="http://schemas.microsoft.com/office/drawing/2014/main" id="{FF77FAC8-1A7B-E34A-8827-0EA851688AB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
        <p:nvSpPr>
          <p:cNvPr id="17" name="Right Triangle 16">
            <a:extLst>
              <a:ext uri="{FF2B5EF4-FFF2-40B4-BE49-F238E27FC236}">
                <a16:creationId xmlns:a16="http://schemas.microsoft.com/office/drawing/2014/main" id="{BC5A456E-8B8C-AA4E-9D2D-74D387BE8D28}"/>
              </a:ext>
            </a:extLst>
          </p:cNvPr>
          <p:cNvSpPr/>
          <p:nvPr userDrawn="1"/>
        </p:nvSpPr>
        <p:spPr>
          <a:xfrm rot="16200000">
            <a:off x="8437920" y="3103920"/>
            <a:ext cx="1412160" cy="6096000"/>
          </a:xfrm>
          <a:prstGeom prst="rtTriangle">
            <a:avLst/>
          </a:prstGeom>
          <a:solidFill>
            <a:srgbClr val="0044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811834"/>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Lst>
  <p:txStyles>
    <p:titleStyle>
      <a:lvl1pPr algn="l" defTabSz="914400" rtl="0" eaLnBrk="1" latinLnBrk="0" hangingPunct="1">
        <a:lnSpc>
          <a:spcPct val="90000"/>
        </a:lnSpc>
        <a:spcBef>
          <a:spcPct val="0"/>
        </a:spcBef>
        <a:buNone/>
        <a:defRPr sz="4400" b="0" i="0" kern="1200" cap="none" baseline="0">
          <a:solidFill>
            <a:srgbClr val="113750"/>
          </a:solidFill>
          <a:latin typeface="Montserrat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hyperlink" Target="http://www.cms.gov/MedicareProviderSupEnroll" TargetMode="Externa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mailto:sclark@achcu.com" TargetMode="External"/><Relationship Id="rId2" Type="http://schemas.openxmlformats.org/officeDocument/2006/relationships/hyperlink" Target="mailto:ssteger@achcu.com" TargetMode="Externa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mailto:customerservice@ACHCU.com"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8325" y="1017052"/>
            <a:ext cx="6472238" cy="2198687"/>
          </a:xfrm>
        </p:spPr>
        <p:txBody>
          <a:bodyPr>
            <a:noAutofit/>
          </a:bodyPr>
          <a:lstStyle/>
          <a:p>
            <a:r>
              <a:rPr lang="en-US" dirty="0"/>
              <a:t>WELCOME</a:t>
            </a:r>
          </a:p>
        </p:txBody>
      </p:sp>
      <p:sp>
        <p:nvSpPr>
          <p:cNvPr id="4" name="Subtitle 3"/>
          <p:cNvSpPr>
            <a:spLocks noGrp="1"/>
          </p:cNvSpPr>
          <p:nvPr>
            <p:ph type="subTitle" idx="1"/>
          </p:nvPr>
        </p:nvSpPr>
        <p:spPr>
          <a:xfrm>
            <a:off x="568325" y="3326863"/>
            <a:ext cx="6472238" cy="3051903"/>
          </a:xfrm>
        </p:spPr>
        <p:txBody>
          <a:bodyPr/>
          <a:lstStyle/>
          <a:p>
            <a:r>
              <a:rPr lang="en-US" dirty="0"/>
              <a:t>Achieving ACHC Home Health Accreditation</a:t>
            </a:r>
            <a:br>
              <a:rPr lang="en-US" dirty="0"/>
            </a:br>
            <a:endParaRPr lang="en-US" sz="2200" dirty="0"/>
          </a:p>
          <a:p>
            <a:pPr>
              <a:lnSpc>
                <a:spcPts val="1740"/>
              </a:lnSpc>
            </a:pPr>
            <a:r>
              <a:rPr lang="en-US" sz="1800" dirty="0">
                <a:latin typeface="Montserrat Medium" pitchFamily="2" charset="77"/>
              </a:rPr>
              <a:t>Presenter: </a:t>
            </a:r>
          </a:p>
          <a:p>
            <a:pPr>
              <a:lnSpc>
                <a:spcPts val="1740"/>
              </a:lnSpc>
            </a:pPr>
            <a:r>
              <a:rPr lang="en-US" sz="1800" dirty="0"/>
              <a:t>Becky Tolson, RN, BS</a:t>
            </a:r>
          </a:p>
          <a:p>
            <a:pPr>
              <a:lnSpc>
                <a:spcPts val="1740"/>
              </a:lnSpc>
            </a:pPr>
            <a:r>
              <a:rPr lang="en-US" sz="1800" dirty="0"/>
              <a:t>Clinical Compliance Educator</a:t>
            </a:r>
          </a:p>
        </p:txBody>
      </p:sp>
    </p:spTree>
    <p:extLst>
      <p:ext uri="{BB962C8B-B14F-4D97-AF65-F5344CB8AC3E}">
        <p14:creationId xmlns:p14="http://schemas.microsoft.com/office/powerpoint/2010/main" val="325931382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Distinction in Behavioral Health</a:t>
            </a:r>
          </a:p>
        </p:txBody>
      </p:sp>
      <p:sp>
        <p:nvSpPr>
          <p:cNvPr id="3" name="Content Placeholder 2"/>
          <p:cNvSpPr>
            <a:spLocks noGrp="1"/>
          </p:cNvSpPr>
          <p:nvPr>
            <p:ph type="body" sz="quarter" idx="10"/>
          </p:nvPr>
        </p:nvSpPr>
        <p:spPr>
          <a:xfrm>
            <a:off x="387350" y="1435100"/>
            <a:ext cx="11106150" cy="4381500"/>
          </a:xfrm>
        </p:spPr>
        <p:txBody>
          <a:bodyPr/>
          <a:lstStyle/>
          <a:p>
            <a:r>
              <a:rPr lang="en-US" dirty="0"/>
              <a:t>Distinction in Behavioral Health:</a:t>
            </a:r>
          </a:p>
          <a:p>
            <a:pPr lvl="1"/>
            <a:r>
              <a:rPr lang="en-US" dirty="0"/>
              <a:t>Home Health</a:t>
            </a:r>
          </a:p>
          <a:p>
            <a:r>
              <a:rPr lang="en-US" dirty="0"/>
              <a:t>Additional one day on survey:</a:t>
            </a:r>
          </a:p>
          <a:p>
            <a:pPr lvl="1"/>
            <a:r>
              <a:rPr lang="en-US" dirty="0"/>
              <a:t>Must have provided care to three patients, with two active at time of survey.</a:t>
            </a:r>
          </a:p>
          <a:p>
            <a:pPr lvl="1"/>
            <a:r>
              <a:rPr lang="en-US" dirty="0"/>
              <a:t>&lt;150 Behavioral Health patients: three total record reviews with one home visit.</a:t>
            </a:r>
          </a:p>
          <a:p>
            <a:pPr lvl="1"/>
            <a:r>
              <a:rPr lang="en-US" dirty="0"/>
              <a:t>150 or more Behavioral Health care patients: four total record reviews with two home visits.</a:t>
            </a:r>
          </a:p>
        </p:txBody>
      </p:sp>
      <p:pic>
        <p:nvPicPr>
          <p:cNvPr id="7" name="Picture 6">
            <a:extLst>
              <a:ext uri="{FF2B5EF4-FFF2-40B4-BE49-F238E27FC236}">
                <a16:creationId xmlns:a16="http://schemas.microsoft.com/office/drawing/2014/main" id="{010BD421-E8D2-D74A-BCD9-67A9D7F66431}"/>
              </a:ext>
            </a:extLst>
          </p:cNvPr>
          <p:cNvPicPr>
            <a:picLocks noChangeAspect="1"/>
          </p:cNvPicPr>
          <p:nvPr/>
        </p:nvPicPr>
        <p:blipFill rotWithShape="1">
          <a:blip r:embed="rId3"/>
          <a:srcRect r="75721"/>
          <a:stretch/>
        </p:blipFill>
        <p:spPr>
          <a:xfrm>
            <a:off x="9720686" y="410962"/>
            <a:ext cx="716593" cy="662586"/>
          </a:xfrm>
          <a:prstGeom prst="rect">
            <a:avLst/>
          </a:prstGeom>
        </p:spPr>
      </p:pic>
    </p:spTree>
    <p:extLst>
      <p:ext uri="{BB962C8B-B14F-4D97-AF65-F5344CB8AC3E}">
        <p14:creationId xmlns:p14="http://schemas.microsoft.com/office/powerpoint/2010/main" val="3621243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Tips For Compliance</a:t>
            </a:r>
          </a:p>
        </p:txBody>
      </p:sp>
      <p:sp>
        <p:nvSpPr>
          <p:cNvPr id="5" name="Text Placeholder 4"/>
          <p:cNvSpPr>
            <a:spLocks noGrp="1"/>
          </p:cNvSpPr>
          <p:nvPr>
            <p:ph type="body" sz="quarter" idx="10"/>
          </p:nvPr>
        </p:nvSpPr>
        <p:spPr>
          <a:xfrm>
            <a:off x="387350" y="1435100"/>
            <a:ext cx="11106150" cy="4381500"/>
          </a:xfrm>
        </p:spPr>
        <p:txBody>
          <a:bodyPr/>
          <a:lstStyle/>
          <a:p>
            <a:r>
              <a:rPr lang="en-US" dirty="0"/>
              <a:t>Organization chart is current</a:t>
            </a:r>
          </a:p>
          <a:p>
            <a:r>
              <a:rPr lang="en-US" dirty="0"/>
              <a:t>Any negative outcomes have been properly reported</a:t>
            </a:r>
          </a:p>
          <a:p>
            <a:r>
              <a:rPr lang="en-US" dirty="0"/>
              <a:t>Review contracts</a:t>
            </a:r>
          </a:p>
          <a:p>
            <a:r>
              <a:rPr lang="en-US" dirty="0"/>
              <a:t>Evidence of how contracted care is monitored</a:t>
            </a:r>
          </a:p>
          <a:p>
            <a:r>
              <a:rPr lang="en-US" dirty="0"/>
              <a:t>CLIA and/or reference laboratory CLIA</a:t>
            </a:r>
          </a:p>
          <a:p>
            <a:r>
              <a:rPr lang="en-US" dirty="0"/>
              <a:t>OASIS Reports</a:t>
            </a:r>
          </a:p>
        </p:txBody>
      </p:sp>
    </p:spTree>
    <p:extLst>
      <p:ext uri="{BB962C8B-B14F-4D97-AF65-F5344CB8AC3E}">
        <p14:creationId xmlns:p14="http://schemas.microsoft.com/office/powerpoint/2010/main" val="13890310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bwMode="auto">
          <a:xfrm>
            <a:off x="387350" y="378814"/>
            <a:ext cx="11106150" cy="951700"/>
          </a:xfrm>
        </p:spPr>
        <p:txBody>
          <a:bodyPr>
            <a:normAutofit/>
          </a:bodyPr>
          <a:lstStyle/>
          <a:p>
            <a:r>
              <a:rPr lang="en-US" dirty="0"/>
              <a:t>Workbook Tools</a:t>
            </a:r>
          </a:p>
        </p:txBody>
      </p:sp>
      <p:sp>
        <p:nvSpPr>
          <p:cNvPr id="135171" name="Content Placeholder 2"/>
          <p:cNvSpPr>
            <a:spLocks noGrp="1"/>
          </p:cNvSpPr>
          <p:nvPr>
            <p:ph type="body" sz="quarter" idx="10"/>
          </p:nvPr>
        </p:nvSpPr>
        <p:spPr>
          <a:xfrm>
            <a:off x="387350" y="1435100"/>
            <a:ext cx="11106150" cy="4381500"/>
          </a:xfrm>
        </p:spPr>
        <p:txBody>
          <a:bodyPr>
            <a:noAutofit/>
          </a:bodyPr>
          <a:lstStyle/>
          <a:p>
            <a:r>
              <a:rPr lang="en-US" dirty="0"/>
              <a:t>Compliance Checklist</a:t>
            </a:r>
          </a:p>
          <a:p>
            <a:r>
              <a:rPr lang="en-US" dirty="0"/>
              <a:t>Self-Audit</a:t>
            </a:r>
          </a:p>
          <a:p>
            <a:r>
              <a:rPr lang="en-US" dirty="0"/>
              <a:t>Governing Body Meeting Agenda Template</a:t>
            </a:r>
          </a:p>
          <a:p>
            <a:r>
              <a:rPr lang="en-US" dirty="0"/>
              <a:t>Hourly Contract Staff Audit Tool</a:t>
            </a:r>
          </a:p>
          <a:p>
            <a:r>
              <a:rPr lang="en-US" dirty="0"/>
              <a:t>Organizational Chart</a:t>
            </a:r>
          </a:p>
          <a:p>
            <a:r>
              <a:rPr lang="en-US" dirty="0"/>
              <a:t>Conflict of Interest Disclosure Statement</a:t>
            </a:r>
          </a:p>
          <a:p>
            <a:r>
              <a:rPr lang="en-US" dirty="0"/>
              <a:t>Acknowledgement of Confidentiality statement</a:t>
            </a:r>
          </a:p>
          <a:p>
            <a:r>
              <a:rPr lang="en-US" dirty="0"/>
              <a:t>Governing Body Orientation</a:t>
            </a:r>
          </a:p>
        </p:txBody>
      </p:sp>
    </p:spTree>
    <p:extLst>
      <p:ext uri="{BB962C8B-B14F-4D97-AF65-F5344CB8AC3E}">
        <p14:creationId xmlns:p14="http://schemas.microsoft.com/office/powerpoint/2010/main" val="16365146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4199568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A8970-2E31-5F48-8C0C-9565E9E56823}"/>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18263912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bwMode="auto">
          <a:xfrm>
            <a:off x="387350" y="378814"/>
            <a:ext cx="11106150" cy="951700"/>
          </a:xfrm>
        </p:spPr>
        <p:txBody>
          <a:bodyPr>
            <a:normAutofit/>
          </a:bodyPr>
          <a:lstStyle/>
          <a:p>
            <a:r>
              <a:rPr lang="en-US" dirty="0"/>
              <a:t>Section 2</a:t>
            </a:r>
          </a:p>
        </p:txBody>
      </p:sp>
      <p:sp>
        <p:nvSpPr>
          <p:cNvPr id="3" name="Content Placeholder 2"/>
          <p:cNvSpPr>
            <a:spLocks noGrp="1"/>
          </p:cNvSpPr>
          <p:nvPr>
            <p:ph type="body" sz="quarter" idx="10"/>
          </p:nvPr>
        </p:nvSpPr>
        <p:spPr>
          <a:xfrm>
            <a:off x="387350" y="1435100"/>
            <a:ext cx="11106150" cy="4381500"/>
          </a:xfrm>
        </p:spPr>
        <p:txBody>
          <a:bodyPr>
            <a:normAutofit/>
          </a:bodyPr>
          <a:lstStyle/>
          <a:p>
            <a:pPr marL="0" indent="0">
              <a:buNone/>
            </a:pPr>
            <a:r>
              <a:rPr lang="en-US" dirty="0">
                <a:latin typeface="Montserrat Medium" panose="00000600000000000000" pitchFamily="2" charset="0"/>
              </a:rPr>
              <a:t>PROGRAM/SERVICE OPERATIONS</a:t>
            </a:r>
          </a:p>
          <a:p>
            <a:r>
              <a:rPr lang="en-US" dirty="0"/>
              <a:t>The standards in this section apply to the specific programs and services an organization is supplying. This section addresses rights and responsibilities, complaints, protected health information, cultural diversity, and compliance with fraud and abuse prevention laws.</a:t>
            </a:r>
          </a:p>
        </p:txBody>
      </p:sp>
    </p:spTree>
    <p:extLst>
      <p:ext uri="{BB962C8B-B14F-4D97-AF65-F5344CB8AC3E}">
        <p14:creationId xmlns:p14="http://schemas.microsoft.com/office/powerpoint/2010/main" val="594599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5"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Written descriptions of care/services with detailed information are available. Marketing and instructional materials use lay language and provide a more general description of care/services offered.</a:t>
            </a:r>
          </a:p>
          <a:p>
            <a:r>
              <a:rPr lang="en-US" altLang="en-US" dirty="0"/>
              <a:t>Patients will receive information about the services covered under the HHA benefit and the scope of services that the HHA will provide and specific limitations on those services. </a:t>
            </a:r>
          </a:p>
          <a:p>
            <a:r>
              <a:rPr lang="en-US" altLang="en-US" dirty="0"/>
              <a:t>The patient and/or family will receive this information prior to receiving care/service with evidence documented in the patient record.</a:t>
            </a:r>
          </a:p>
        </p:txBody>
      </p:sp>
      <p:sp>
        <p:nvSpPr>
          <p:cNvPr id="474116"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HH2-1A.01: Written policies and procedures are established and implemented in regard to the HHA's descriptions of care/services and its distribution to personnel, patients, and the community.</a:t>
            </a:r>
          </a:p>
        </p:txBody>
      </p:sp>
      <p:sp>
        <p:nvSpPr>
          <p:cNvPr id="4" name="Title 3"/>
          <p:cNvSpPr>
            <a:spLocks noGrp="1"/>
          </p:cNvSpPr>
          <p:nvPr>
            <p:ph type="title"/>
          </p:nvPr>
        </p:nvSpPr>
        <p:spPr/>
        <p:txBody>
          <a:bodyPr>
            <a:normAutofit/>
          </a:bodyPr>
          <a:lstStyle/>
          <a:p>
            <a:r>
              <a:rPr lang="en-US" dirty="0"/>
              <a:t>Programs and Services</a:t>
            </a:r>
          </a:p>
        </p:txBody>
      </p:sp>
      <p:sp>
        <p:nvSpPr>
          <p:cNvPr id="474117" name="Text Placeholder 7"/>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eaLnBrk="1" hangingPunct="1">
              <a:buNone/>
            </a:pPr>
            <a:r>
              <a:rPr lang="en-US" altLang="en-US" dirty="0">
                <a:solidFill>
                  <a:schemeClr val="bg1"/>
                </a:solidFill>
                <a:latin typeface="Apex New Book" panose="02010600040501010103" pitchFamily="2" charset="77"/>
                <a:ea typeface="Apex New Book" panose="02010600040501010103" pitchFamily="2" charset="77"/>
                <a:cs typeface="Apex New Book" pitchFamily="50" charset="0"/>
              </a:rPr>
              <a:t>Section 2</a:t>
            </a:r>
          </a:p>
        </p:txBody>
      </p:sp>
      <p:sp>
        <p:nvSpPr>
          <p:cNvPr id="9" name="Text Placeholder 6">
            <a:extLst>
              <a:ext uri="{FF2B5EF4-FFF2-40B4-BE49-F238E27FC236}">
                <a16:creationId xmlns:a16="http://schemas.microsoft.com/office/drawing/2014/main" id="{92AB0CCC-7680-4A36-8C10-BE4D21509C07}"/>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41738000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Text Placeholder 7"/>
          <p:cNvSpPr>
            <a:spLocks noGrp="1"/>
          </p:cNvSpPr>
          <p:nvPr>
            <p:ph type="body" sz="quarter" idx="14"/>
          </p:nvPr>
        </p:nvSpPr>
        <p:spPr bwMode="auto">
          <a:xfrm>
            <a:off x="400300" y="4420575"/>
            <a:ext cx="11227256" cy="23263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Patient Rights and Responsibilities statement contains the required components.</a:t>
            </a:r>
          </a:p>
          <a:p>
            <a:r>
              <a:rPr lang="en-US" altLang="en-US" dirty="0"/>
              <a:t>The HHA obtains the patient’s or legal representative’s signature confirming that he or she has received a copy of the notice of rights and responsibilities.</a:t>
            </a:r>
          </a:p>
          <a:p>
            <a:r>
              <a:rPr lang="en-US" altLang="en-US" dirty="0"/>
              <a:t>Personnel are provided training during orientation and at least annually thereafter </a:t>
            </a:r>
            <a:br>
              <a:rPr lang="en-US" altLang="en-US" dirty="0"/>
            </a:br>
            <a:r>
              <a:rPr lang="en-US" altLang="en-US" dirty="0"/>
              <a:t>concerning the HHA's policies and procedures on the Patient Rights </a:t>
            </a:r>
            <a:br>
              <a:rPr lang="en-US" altLang="en-US" dirty="0"/>
            </a:br>
            <a:r>
              <a:rPr lang="en-US" altLang="en-US" dirty="0"/>
              <a:t>and Responsibilities.</a:t>
            </a:r>
          </a:p>
        </p:txBody>
      </p:sp>
      <p:sp>
        <p:nvSpPr>
          <p:cNvPr id="475140" name="Content Placeholder 6"/>
          <p:cNvSpPr>
            <a:spLocks noGrp="1"/>
          </p:cNvSpPr>
          <p:nvPr>
            <p:ph idx="1"/>
          </p:nvPr>
        </p:nvSpPr>
        <p:spPr bwMode="auto">
          <a:xfrm>
            <a:off x="901699" y="1412160"/>
            <a:ext cx="10528300" cy="28293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r>
              <a:rPr lang="en-US" altLang="en-US" dirty="0"/>
              <a:t>Standard HH2-2A: Written policies and procedures are established and implemented by the HHA in regard to the creation and distribution of the Patient Rights and Responsibilities statement. 484.50 (G406), 484.50(a) (G408), 484.50(a)(1) (G410), </a:t>
            </a:r>
            <a:r>
              <a:rPr lang="pt-BR" altLang="en-US" dirty="0"/>
              <a:t>484.50(a)(i) (G6412),  484.50(a)(ii) (G414), 484.50(a)(iii) (G416), 484.50(a)(2) (G418), 484.50(a)(3) (G420), 484.50(a)(4) (G422), 484.50 </a:t>
            </a:r>
            <a:r>
              <a:rPr lang="en-US" altLang="en-US" dirty="0"/>
              <a:t>(b) (G424), 484.50(b)(1) (G424), 484.50(b)(2) (G424), 484.50(b)(3) (G424), 484.50(c) (G426), 484.50(c)(1) (G428), 484.50(c)(2) (G430), </a:t>
            </a:r>
            <a:r>
              <a:rPr lang="nn-NO" altLang="en-US" dirty="0"/>
              <a:t>484.50(c)(3) (G432), 484.50(c)(4) (G434), 484.50(c)(4)(i) (G434), 484.50(c)(4)(ii) (G434), 484.50(c)(4)(iii) (G434), 484.50(c)(4)(iv) </a:t>
            </a:r>
            <a:r>
              <a:rPr lang="en-US" altLang="en-US" dirty="0"/>
              <a:t>(G434), 484.50(c)(4)(v) (G434), 484.50(c)(4)(vi) (G434), 484.50(c)(4)(vii) (G434), 484.50(c)(4)(viii) (G434), 484.50(c)(5) (G436), 484.50 </a:t>
            </a:r>
            <a:r>
              <a:rPr lang="nn-NO" altLang="en-US" dirty="0"/>
              <a:t>(c)(6) (G438), 484.50(c)(7) (G440), 484.50(c)(7)(i) (G440), 484.50(c)(7)(ii) (G440), 484.50(c)(7)(iii) (G440), 484.50(c)(7)(iv) (G440), 484.50(c)(8) (G442), 484.50(c)(9) (G444), 484.50(c)(10) (G446), 484.50(c)(10)(i) (G446), 484.50(c)(10)(ii) (G446), 484.50(c)(10)(iii) (G446), 484.50(c)(10)(iv) (G446), 484.50(c)(10)(v) (G446), 484.50(c)(11) (G448), 484.50(c)(12) (G450).</a:t>
            </a:r>
            <a:endParaRPr lang="en-US" altLang="en-US" dirty="0"/>
          </a:p>
        </p:txBody>
      </p:sp>
      <p:sp>
        <p:nvSpPr>
          <p:cNvPr id="6" name="Title 5"/>
          <p:cNvSpPr>
            <a:spLocks noGrp="1"/>
          </p:cNvSpPr>
          <p:nvPr>
            <p:ph type="title"/>
          </p:nvPr>
        </p:nvSpPr>
        <p:spPr/>
        <p:txBody>
          <a:bodyPr/>
          <a:lstStyle/>
          <a:p>
            <a:r>
              <a:rPr lang="en-US" dirty="0"/>
              <a:t>Programs and Services</a:t>
            </a:r>
          </a:p>
        </p:txBody>
      </p:sp>
      <p:sp>
        <p:nvSpPr>
          <p:cNvPr id="475141" name="Text Placeholder 8"/>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anose="02010600040501010103" pitchFamily="2" charset="77"/>
                <a:ea typeface="Apex New Book" panose="02010600040501010103" pitchFamily="2" charset="77"/>
                <a:cs typeface="Apex New Book" pitchFamily="50" charset="0"/>
              </a:rPr>
              <a:t>Section 2</a:t>
            </a:r>
          </a:p>
        </p:txBody>
      </p:sp>
      <p:sp>
        <p:nvSpPr>
          <p:cNvPr id="9" name="Text Placeholder 6">
            <a:extLst>
              <a:ext uri="{FF2B5EF4-FFF2-40B4-BE49-F238E27FC236}">
                <a16:creationId xmlns:a16="http://schemas.microsoft.com/office/drawing/2014/main" id="{06BDF466-619A-49B9-A7C8-A8E923424DB6}"/>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5021536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normAutofit/>
          </a:bodyPr>
          <a:lstStyle/>
          <a:p>
            <a:r>
              <a:rPr lang="en-US" dirty="0"/>
              <a:t>Personnel honor the patient right to:</a:t>
            </a:r>
          </a:p>
          <a:p>
            <a:pPr lvl="1"/>
            <a:r>
              <a:rPr lang="en-US" dirty="0"/>
              <a:t>To exercise his or her rights as a patient of the HHA</a:t>
            </a:r>
          </a:p>
          <a:p>
            <a:pPr lvl="1"/>
            <a:r>
              <a:rPr lang="en-US" dirty="0"/>
              <a:t>Have his or her property and person treated with respect</a:t>
            </a:r>
          </a:p>
          <a:p>
            <a:pPr lvl="1"/>
            <a:r>
              <a:rPr lang="en-US" dirty="0"/>
              <a:t>Be able to identify visiting personnel members through agency-generated photo identification</a:t>
            </a:r>
          </a:p>
          <a:p>
            <a:pPr lvl="1"/>
            <a:r>
              <a:rPr lang="en-US" dirty="0"/>
              <a:t>Choose a healthcare provider, including an attending physician or allowed practitioner</a:t>
            </a:r>
          </a:p>
          <a:p>
            <a:pPr lvl="1"/>
            <a:r>
              <a:rPr lang="en-US" dirty="0"/>
              <a:t>Receive appropriate care without discrimination in accordance with physician or allowed </a:t>
            </a:r>
            <a:br>
              <a:rPr lang="en-US" dirty="0"/>
            </a:br>
            <a:r>
              <a:rPr lang="en-US" dirty="0"/>
              <a:t>practitioner orders</a:t>
            </a:r>
          </a:p>
          <a:p>
            <a:pPr lvl="1"/>
            <a:r>
              <a:rPr lang="en-US" dirty="0"/>
              <a:t>Be informed of any financial benefits when referred to an HHA</a:t>
            </a:r>
          </a:p>
          <a:p>
            <a:pPr lvl="1"/>
            <a:r>
              <a:rPr lang="en-US" dirty="0"/>
              <a:t>Be fully informed of one's responsibilities</a:t>
            </a:r>
          </a:p>
        </p:txBody>
      </p:sp>
      <p:sp>
        <p:nvSpPr>
          <p:cNvPr id="476163"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Standard HH2-2C: The HHA protects and promotes the exercise of the Patient's Rights. 484.50 (G406), 484.50(c) (G426), 484.50 (c)(1) (G428).</a:t>
            </a:r>
            <a:endParaRPr lang="en-US" altLang="en-US" dirty="0"/>
          </a:p>
        </p:txBody>
      </p:sp>
      <p:sp>
        <p:nvSpPr>
          <p:cNvPr id="4" name="Title 3"/>
          <p:cNvSpPr>
            <a:spLocks noGrp="1"/>
          </p:cNvSpPr>
          <p:nvPr>
            <p:ph type="title"/>
          </p:nvPr>
        </p:nvSpPr>
        <p:spPr/>
        <p:txBody>
          <a:bodyPr/>
          <a:lstStyle/>
          <a:p>
            <a:r>
              <a:rPr lang="en-US" dirty="0"/>
              <a:t>Programs and Services</a:t>
            </a:r>
          </a:p>
        </p:txBody>
      </p:sp>
      <p:sp>
        <p:nvSpPr>
          <p:cNvPr id="9" name="Text Placeholder 6">
            <a:extLst>
              <a:ext uri="{FF2B5EF4-FFF2-40B4-BE49-F238E27FC236}">
                <a16:creationId xmlns:a16="http://schemas.microsoft.com/office/drawing/2014/main" id="{F79FAC04-27D3-4BEA-9CCB-7D9464DBFE7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34888952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7"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Any HHA staff must report these findings immediately to the HHA and other appropriate authorities in accordance with state law.</a:t>
            </a:r>
          </a:p>
          <a:p>
            <a:r>
              <a:rPr lang="en-US" altLang="en-US" dirty="0"/>
              <a:t>The HHA immediately investigates all alleged violations involving anyone furnishing services and immediately takes action to prevent further potential violations while the alleged violation is being verified. Investigations and/or documentation of all alleged violations are conducted in accordance with established policies and procedures.</a:t>
            </a:r>
          </a:p>
          <a:p>
            <a:r>
              <a:rPr lang="en-US" altLang="en-US" dirty="0"/>
              <a:t>The HHA ensures that verified violations are reported to ACHC, state and local bodies having jurisdiction within five working days of becoming aware of the verified violation.</a:t>
            </a:r>
          </a:p>
        </p:txBody>
      </p:sp>
      <p:sp>
        <p:nvSpPr>
          <p:cNvPr id="477188"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dirty="0"/>
              <a:t>Standard HH2-3A: Written policies and procedures are established and implemented by the HHA in regard to reporting and investigating all alleged violations involving mistreatment, neglect, or verbal, mental, sexual and physical abuse, including injuries of unknown source and misappropriation of patient property by anyone furnishing services on behalf of the HHA.</a:t>
            </a:r>
          </a:p>
          <a:p>
            <a:r>
              <a:rPr lang="en-US" altLang="en-US" dirty="0"/>
              <a:t>484.50(c)(2) (G430), 484.50(e)(1)(i)(B) (G482), 484.50(e)(2) (G488).</a:t>
            </a:r>
          </a:p>
        </p:txBody>
      </p:sp>
      <p:sp>
        <p:nvSpPr>
          <p:cNvPr id="4" name="Title 3"/>
          <p:cNvSpPr>
            <a:spLocks noGrp="1"/>
          </p:cNvSpPr>
          <p:nvPr>
            <p:ph type="title"/>
          </p:nvPr>
        </p:nvSpPr>
        <p:spPr/>
        <p:txBody>
          <a:bodyPr>
            <a:normAutofit/>
          </a:bodyPr>
          <a:lstStyle/>
          <a:p>
            <a:r>
              <a:rPr lang="en-US" dirty="0"/>
              <a:t>Programs and Services</a:t>
            </a:r>
          </a:p>
        </p:txBody>
      </p:sp>
      <p:sp>
        <p:nvSpPr>
          <p:cNvPr id="477189"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anose="02010600040501010103" pitchFamily="2" charset="77"/>
                <a:ea typeface="Apex New Book" panose="02010600040501010103" pitchFamily="2" charset="77"/>
                <a:cs typeface="Apex New Book" pitchFamily="50" charset="0"/>
              </a:rPr>
              <a:t>Section 2</a:t>
            </a:r>
          </a:p>
        </p:txBody>
      </p:sp>
      <p:sp>
        <p:nvSpPr>
          <p:cNvPr id="9" name="Text Placeholder 6">
            <a:extLst>
              <a:ext uri="{FF2B5EF4-FFF2-40B4-BE49-F238E27FC236}">
                <a16:creationId xmlns:a16="http://schemas.microsoft.com/office/drawing/2014/main" id="{D0994D4B-E826-4E51-946D-1B5F0AC1FE2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13203185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1"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The HHA must investigate complaints made by a patient, the patient’s representative, and the patient's caregivers and family.</a:t>
            </a:r>
          </a:p>
          <a:p>
            <a:r>
              <a:rPr lang="en-US" altLang="en-US" dirty="0"/>
              <a:t>The HHA must document both the existence of the complaint and the resolution of the complaint.</a:t>
            </a:r>
          </a:p>
          <a:p>
            <a:r>
              <a:rPr lang="en-US" altLang="en-US" dirty="0"/>
              <a:t>The HHA maintains records of grievances/complaints and their outcomes, submitting a summary report quarterly to the governing body/owner. </a:t>
            </a:r>
          </a:p>
          <a:p>
            <a:r>
              <a:rPr lang="en-US" altLang="en-US" dirty="0"/>
              <a:t>This information is included in the Quality Assessment and Performance Improvement annual report.</a:t>
            </a:r>
          </a:p>
        </p:txBody>
      </p:sp>
      <p:sp>
        <p:nvSpPr>
          <p:cNvPr id="478212"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HH2-4A: Written policies and procedures are established and implemented by the HHA requiring that the patient be informed at the initiation of care/service how to report grievances/complaints. 484.50(c)(3) (G432), 484.50(e) (G476), 484.50(e)(1) (G476), 484.50(e)(1)(i) (G478), 484.50(e)(1)(i)(A) (G480), 484.50(e)(1)(ii) (G484), 484.50(e)(1)(iii) (G486).</a:t>
            </a:r>
          </a:p>
        </p:txBody>
      </p:sp>
      <p:sp>
        <p:nvSpPr>
          <p:cNvPr id="4" name="Title 3"/>
          <p:cNvSpPr>
            <a:spLocks noGrp="1"/>
          </p:cNvSpPr>
          <p:nvPr>
            <p:ph type="title"/>
          </p:nvPr>
        </p:nvSpPr>
        <p:spPr/>
        <p:txBody>
          <a:bodyPr>
            <a:normAutofit/>
          </a:bodyPr>
          <a:lstStyle/>
          <a:p>
            <a:r>
              <a:rPr lang="en-US" dirty="0"/>
              <a:t>Programs and Services</a:t>
            </a:r>
          </a:p>
        </p:txBody>
      </p:sp>
      <p:sp>
        <p:nvSpPr>
          <p:cNvPr id="11" name="Text Placeholder 6">
            <a:extLst>
              <a:ext uri="{FF2B5EF4-FFF2-40B4-BE49-F238E27FC236}">
                <a16:creationId xmlns:a16="http://schemas.microsoft.com/office/drawing/2014/main" id="{67B664E9-6DAE-4AB0-A6FE-9E0958074327}"/>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994786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Distinction in Telehealth</a:t>
            </a:r>
          </a:p>
        </p:txBody>
      </p:sp>
      <p:sp>
        <p:nvSpPr>
          <p:cNvPr id="3" name="Content Placeholder 2"/>
          <p:cNvSpPr>
            <a:spLocks noGrp="1"/>
          </p:cNvSpPr>
          <p:nvPr>
            <p:ph type="body" sz="quarter" idx="10"/>
          </p:nvPr>
        </p:nvSpPr>
        <p:spPr>
          <a:xfrm>
            <a:off x="387350" y="1435100"/>
            <a:ext cx="11106150" cy="4381500"/>
          </a:xfrm>
        </p:spPr>
        <p:txBody>
          <a:bodyPr>
            <a:normAutofit/>
          </a:bodyPr>
          <a:lstStyle/>
          <a:p>
            <a:r>
              <a:rPr lang="en-US" dirty="0"/>
              <a:t>Distinction in Telehealth</a:t>
            </a:r>
          </a:p>
          <a:p>
            <a:pPr lvl="1"/>
            <a:r>
              <a:rPr lang="en-US" dirty="0"/>
              <a:t>Telehealth may include remote client/patient monitoring (RPM), biometrics, video, talk, or education. </a:t>
            </a:r>
          </a:p>
          <a:p>
            <a:r>
              <a:rPr lang="en-US" dirty="0"/>
              <a:t>Additional one day on survey</a:t>
            </a:r>
          </a:p>
          <a:p>
            <a:pPr lvl="1"/>
            <a:r>
              <a:rPr lang="en-US" altLang="en-US" dirty="0"/>
              <a:t>Three additional records will be reviewed.</a:t>
            </a:r>
          </a:p>
          <a:p>
            <a:pPr lvl="1"/>
            <a:r>
              <a:rPr lang="en-US" altLang="en-US" dirty="0"/>
              <a:t>One virtual patient contacted.</a:t>
            </a:r>
          </a:p>
          <a:p>
            <a:pPr lvl="1"/>
            <a:r>
              <a:rPr lang="en-US" altLang="en-US" dirty="0"/>
              <a:t>Personnel charts reviewed for competencies and to ensure a telehealth manager and alternate are assigned.</a:t>
            </a:r>
          </a:p>
          <a:p>
            <a:r>
              <a:rPr lang="en-US" dirty="0"/>
              <a:t>ACHC Telehealth standards are based on the American Telemedicine Association’s Home Telehealth Clinical Guidelines.</a:t>
            </a:r>
          </a:p>
          <a:p>
            <a:endParaRPr lang="en-US" altLang="en-US" dirty="0"/>
          </a:p>
          <a:p>
            <a:endParaRPr lang="en-US" dirty="0"/>
          </a:p>
        </p:txBody>
      </p:sp>
      <p:pic>
        <p:nvPicPr>
          <p:cNvPr id="7" name="Picture 6">
            <a:extLst>
              <a:ext uri="{FF2B5EF4-FFF2-40B4-BE49-F238E27FC236}">
                <a16:creationId xmlns:a16="http://schemas.microsoft.com/office/drawing/2014/main" id="{992A1C1C-2EBB-FE4C-9B65-A4FAD640227C}"/>
              </a:ext>
            </a:extLst>
          </p:cNvPr>
          <p:cNvPicPr>
            <a:picLocks noChangeAspect="1"/>
          </p:cNvPicPr>
          <p:nvPr/>
        </p:nvPicPr>
        <p:blipFill rotWithShape="1">
          <a:blip r:embed="rId3"/>
          <a:srcRect r="75721"/>
          <a:stretch/>
        </p:blipFill>
        <p:spPr>
          <a:xfrm>
            <a:off x="7781715" y="410962"/>
            <a:ext cx="716593" cy="662586"/>
          </a:xfrm>
          <a:prstGeom prst="rect">
            <a:avLst/>
          </a:prstGeom>
        </p:spPr>
      </p:pic>
    </p:spTree>
    <p:extLst>
      <p:ext uri="{BB962C8B-B14F-4D97-AF65-F5344CB8AC3E}">
        <p14:creationId xmlns:p14="http://schemas.microsoft.com/office/powerpoint/2010/main" val="24372966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5"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provides all patients with written information listing a telephone number, contact person, and the HHA's process for receiving, investigating, and resolving grievances/complaints about its care/service.</a:t>
            </a:r>
          </a:p>
          <a:p>
            <a:r>
              <a:rPr lang="en-US" altLang="en-US" dirty="0"/>
              <a:t>The agency advises patients in writing of the state’s toll-free Home Health telephone hotline, its contact information, its hours of operation, and that its purpose is to receive complaints and questions about local HHAs.</a:t>
            </a:r>
          </a:p>
        </p:txBody>
      </p:sp>
      <p:sp>
        <p:nvSpPr>
          <p:cNvPr id="479236"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HH2-4B: The HHA provides the patient with written information concerning how to contact the HHA, appropriate state agencies, and ACHC concerning grievances/complaints at time of admission. 484.50(c)(9) (G444), 484.50(c)(10) (G446).</a:t>
            </a:r>
          </a:p>
        </p:txBody>
      </p:sp>
      <p:sp>
        <p:nvSpPr>
          <p:cNvPr id="4" name="Title 3"/>
          <p:cNvSpPr>
            <a:spLocks noGrp="1"/>
          </p:cNvSpPr>
          <p:nvPr>
            <p:ph type="title"/>
          </p:nvPr>
        </p:nvSpPr>
        <p:spPr/>
        <p:txBody>
          <a:bodyPr>
            <a:normAutofit/>
          </a:bodyPr>
          <a:lstStyle/>
          <a:p>
            <a:r>
              <a:rPr lang="en-US" dirty="0"/>
              <a:t>Programs and Services</a:t>
            </a:r>
          </a:p>
        </p:txBody>
      </p:sp>
      <p:sp>
        <p:nvSpPr>
          <p:cNvPr id="479237"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anose="02010600040501010103" pitchFamily="2" charset="77"/>
                <a:ea typeface="Apex New Book" panose="02010600040501010103" pitchFamily="2" charset="77"/>
                <a:cs typeface="Apex New Book" pitchFamily="50" charset="0"/>
              </a:rPr>
              <a:t>Section 2</a:t>
            </a:r>
          </a:p>
        </p:txBody>
      </p:sp>
      <p:sp>
        <p:nvSpPr>
          <p:cNvPr id="6" name="Text Placeholder 6">
            <a:extLst>
              <a:ext uri="{FF2B5EF4-FFF2-40B4-BE49-F238E27FC236}">
                <a16:creationId xmlns:a16="http://schemas.microsoft.com/office/drawing/2014/main" id="{F303B2FE-4F4C-4CE6-9AEE-BB9283AD84A1}"/>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10786672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Programs and Services</a:t>
            </a:r>
          </a:p>
        </p:txBody>
      </p:sp>
      <p:sp>
        <p:nvSpPr>
          <p:cNvPr id="480259"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patient should be advised of the names, addresses, and telephone numbers of the following federally funded and state-funded entities that serve the area where the patient resides:</a:t>
            </a:r>
          </a:p>
          <a:p>
            <a:pPr marL="857250" lvl="1" indent="-400050">
              <a:buFont typeface="+mj-lt"/>
              <a:buAutoNum type="romanLcPeriod"/>
            </a:pPr>
            <a:r>
              <a:rPr lang="en-US" altLang="en-US" dirty="0"/>
              <a:t>Agency on Aging</a:t>
            </a:r>
          </a:p>
          <a:p>
            <a:pPr marL="857250" lvl="1" indent="-400050">
              <a:buFont typeface="+mj-lt"/>
              <a:buAutoNum type="romanLcPeriod"/>
            </a:pPr>
            <a:r>
              <a:rPr lang="en-US" altLang="en-US" dirty="0"/>
              <a:t>Center for Independent Living</a:t>
            </a:r>
          </a:p>
          <a:p>
            <a:pPr marL="857250" lvl="1" indent="-400050">
              <a:buFont typeface="+mj-lt"/>
              <a:buAutoNum type="romanLcPeriod"/>
            </a:pPr>
            <a:r>
              <a:rPr lang="en-US" altLang="en-US" dirty="0"/>
              <a:t>Protection and Advocacy Agency</a:t>
            </a:r>
          </a:p>
          <a:p>
            <a:pPr marL="857250" lvl="1" indent="-400050">
              <a:buFont typeface="+mj-lt"/>
              <a:buAutoNum type="romanLcPeriod"/>
            </a:pPr>
            <a:r>
              <a:rPr lang="en-US" altLang="en-US" dirty="0"/>
              <a:t>Aging and Disability Resource Center</a:t>
            </a:r>
          </a:p>
          <a:p>
            <a:pPr marL="857250" lvl="1" indent="-400050">
              <a:buFont typeface="+mj-lt"/>
              <a:buAutoNum type="romanLcPeriod"/>
            </a:pPr>
            <a:r>
              <a:rPr lang="en-US" altLang="en-US" dirty="0"/>
              <a:t>Quality Improvement Organization</a:t>
            </a:r>
          </a:p>
        </p:txBody>
      </p:sp>
      <p:sp>
        <p:nvSpPr>
          <p:cNvPr id="5" name="Text Placeholder 6">
            <a:extLst>
              <a:ext uri="{FF2B5EF4-FFF2-40B4-BE49-F238E27FC236}">
                <a16:creationId xmlns:a16="http://schemas.microsoft.com/office/drawing/2014/main" id="{63820556-D474-41AC-B99E-39FF75D98A3F}"/>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6514078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3" name="Text Placeholder 1"/>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has clearly established written policies and procedures that address the areas listed above which are clearly communicated to all personnel.</a:t>
            </a:r>
          </a:p>
          <a:p>
            <a:r>
              <a:rPr lang="en-US" altLang="en-US" dirty="0"/>
              <a:t>There is a signed confidentiality statement for all personnel and governing body/owner. Personnel and the governing body/owner abide by the confidentiality statement and the HHA's policies and procedures. </a:t>
            </a:r>
          </a:p>
          <a:p>
            <a:r>
              <a:rPr lang="en-US" altLang="en-US" dirty="0"/>
              <a:t>The HHA designates an individual responsible for seeing that the confidentiality and privacy policies and procedures are adopted and followed.</a:t>
            </a:r>
          </a:p>
        </p:txBody>
      </p:sp>
      <p:sp>
        <p:nvSpPr>
          <p:cNvPr id="481284"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HH2-5A: Written policies and procedures are established and implemented by the HHA in regard to the securing and releasing of confidential and Protected Health Information (PHI) and Electronic Protected Health Information (EPHI). 484.40 (G350), 484.50(c)(6) (G438).</a:t>
            </a:r>
          </a:p>
        </p:txBody>
      </p:sp>
      <p:sp>
        <p:nvSpPr>
          <p:cNvPr id="4" name="Title 3"/>
          <p:cNvSpPr>
            <a:spLocks noGrp="1"/>
          </p:cNvSpPr>
          <p:nvPr>
            <p:ph type="title"/>
          </p:nvPr>
        </p:nvSpPr>
        <p:spPr/>
        <p:txBody>
          <a:bodyPr>
            <a:normAutofit/>
          </a:bodyPr>
          <a:lstStyle/>
          <a:p>
            <a:r>
              <a:rPr lang="en-US" dirty="0"/>
              <a:t>Programs and Services</a:t>
            </a:r>
          </a:p>
        </p:txBody>
      </p:sp>
      <p:sp>
        <p:nvSpPr>
          <p:cNvPr id="481285" name="Text Placeholder 2"/>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anose="02010600040501010103" pitchFamily="2" charset="77"/>
                <a:ea typeface="Apex New Book" panose="02010600040501010103" pitchFamily="2" charset="77"/>
                <a:cs typeface="Apex New Book" pitchFamily="50" charset="0"/>
              </a:rPr>
              <a:t>Section 2</a:t>
            </a:r>
          </a:p>
        </p:txBody>
      </p:sp>
      <p:sp>
        <p:nvSpPr>
          <p:cNvPr id="6" name="Text Placeholder 6">
            <a:extLst>
              <a:ext uri="{FF2B5EF4-FFF2-40B4-BE49-F238E27FC236}">
                <a16:creationId xmlns:a16="http://schemas.microsoft.com/office/drawing/2014/main" id="{E7207991-7C03-488C-9158-4ECA7B9EF67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30169576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7"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 copy of all Business Associate Agreements will be on file at the HHA for all non-covered entities as defined by the Health Insurance Portability and Accountability Act (HIPAA).</a:t>
            </a:r>
          </a:p>
          <a:p>
            <a:r>
              <a:rPr lang="en-US" altLang="en-US" dirty="0"/>
              <a:t>A Business Associate Agreement is not required with persons or organizations (e.g., janitorial service or electrician) whose functions or services do not involve the use or disclosure of protected health information.</a:t>
            </a:r>
          </a:p>
        </p:txBody>
      </p:sp>
      <p:sp>
        <p:nvSpPr>
          <p:cNvPr id="482308"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HH2-5C.01: The HHA has Business Associate Agreements for all Business Associates that may have access to Protected Health Information as required by HIPAA and other applicable laws and regulations.</a:t>
            </a:r>
          </a:p>
        </p:txBody>
      </p:sp>
      <p:sp>
        <p:nvSpPr>
          <p:cNvPr id="4" name="Title 3"/>
          <p:cNvSpPr>
            <a:spLocks noGrp="1"/>
          </p:cNvSpPr>
          <p:nvPr>
            <p:ph type="title"/>
          </p:nvPr>
        </p:nvSpPr>
        <p:spPr/>
        <p:txBody>
          <a:bodyPr>
            <a:normAutofit/>
          </a:bodyPr>
          <a:lstStyle/>
          <a:p>
            <a:r>
              <a:rPr lang="en-US" dirty="0"/>
              <a:t>Programs and Services</a:t>
            </a:r>
          </a:p>
        </p:txBody>
      </p:sp>
      <p:sp>
        <p:nvSpPr>
          <p:cNvPr id="482309" name="Text Placeholder 7"/>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anose="02010600040501010103" pitchFamily="2" charset="77"/>
                <a:ea typeface="Apex New Book" panose="02010600040501010103" pitchFamily="2" charset="77"/>
                <a:cs typeface="Apex New Book" pitchFamily="50" charset="0"/>
              </a:rPr>
              <a:t>Section 2</a:t>
            </a:r>
          </a:p>
        </p:txBody>
      </p:sp>
      <p:sp>
        <p:nvSpPr>
          <p:cNvPr id="6" name="Text Placeholder 6">
            <a:extLst>
              <a:ext uri="{FF2B5EF4-FFF2-40B4-BE49-F238E27FC236}">
                <a16:creationId xmlns:a16="http://schemas.microsoft.com/office/drawing/2014/main" id="{79DDE72C-3DC8-4697-BC45-46EB467DD209}"/>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35375276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1" name="Text Placeholder 7"/>
          <p:cNvSpPr>
            <a:spLocks noGrp="1"/>
          </p:cNvSpPr>
          <p:nvPr>
            <p:ph type="body" sz="quarter" idx="14"/>
          </p:nvPr>
        </p:nvSpPr>
        <p:spPr bwMode="auto">
          <a:xfrm>
            <a:off x="400300" y="3429000"/>
            <a:ext cx="11227256" cy="23263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HHA's policies and procedures must describe the patient’s rights under law to make decisions regarding medical care, including the right to accept or refuse care/service.</a:t>
            </a:r>
          </a:p>
        </p:txBody>
      </p:sp>
      <p:sp>
        <p:nvSpPr>
          <p:cNvPr id="483332" name="Content Placeholder 6"/>
          <p:cNvSpPr>
            <a:spLocks noGrp="1"/>
          </p:cNvSpPr>
          <p:nvPr>
            <p:ph idx="1"/>
          </p:nvPr>
        </p:nvSpPr>
        <p:spPr bwMode="auto">
          <a:xfrm>
            <a:off x="901699" y="1412160"/>
            <a:ext cx="10528300" cy="1842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dirty="0"/>
              <a:t>Standard HH2-6A: Written policies and procedures are established by the HHA in regard to the patient's right to make decisions about medical care, accept or refuse medical care, patient resuscitation, and surgical treatment. 484.50(c)(4) (G434), 484.50(c) (4)(i) (G434), 484.50(c)(4)(ii) (G434), 484.50(c)(4)(iii) (G434), 484.50(c)(4)(iv) (G434), 484.50(c)(4)(v) (G434), 484.50(c)(4)(vi) (G434), </a:t>
            </a:r>
            <a:r>
              <a:rPr lang="nn-NO" altLang="en-US" dirty="0"/>
              <a:t>484.50(c)(4)(vii) (G434), 484.50(c)(4)(viii) (G434).</a:t>
            </a:r>
            <a:endParaRPr lang="en-US" altLang="en-US" dirty="0"/>
          </a:p>
        </p:txBody>
      </p:sp>
      <p:sp>
        <p:nvSpPr>
          <p:cNvPr id="6" name="Title 5"/>
          <p:cNvSpPr>
            <a:spLocks noGrp="1"/>
          </p:cNvSpPr>
          <p:nvPr>
            <p:ph type="title"/>
          </p:nvPr>
        </p:nvSpPr>
        <p:spPr>
          <a:xfrm>
            <a:off x="374900" y="537058"/>
            <a:ext cx="11029699" cy="701731"/>
          </a:xfrm>
        </p:spPr>
        <p:txBody>
          <a:bodyPr/>
          <a:lstStyle/>
          <a:p>
            <a:r>
              <a:rPr lang="en-US" dirty="0"/>
              <a:t>Programs and Services</a:t>
            </a:r>
          </a:p>
        </p:txBody>
      </p:sp>
      <p:sp>
        <p:nvSpPr>
          <p:cNvPr id="483333" name="Text Placeholder 8"/>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anose="02010600040501010103" pitchFamily="2" charset="77"/>
                <a:ea typeface="Apex New Book" panose="02010600040501010103" pitchFamily="2" charset="77"/>
                <a:cs typeface="Apex New Book" pitchFamily="50" charset="0"/>
              </a:rPr>
              <a:t>Section 2</a:t>
            </a:r>
          </a:p>
        </p:txBody>
      </p:sp>
      <p:sp>
        <p:nvSpPr>
          <p:cNvPr id="9" name="Text Placeholder 6">
            <a:extLst>
              <a:ext uri="{FF2B5EF4-FFF2-40B4-BE49-F238E27FC236}">
                <a16:creationId xmlns:a16="http://schemas.microsoft.com/office/drawing/2014/main" id="{93593784-0D13-4466-84FB-63130795803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3308293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Programs and Services</a:t>
            </a:r>
          </a:p>
        </p:txBody>
      </p:sp>
      <p:sp>
        <p:nvSpPr>
          <p:cNvPr id="484355"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patient has the right to, participate in, be informed about, and consent or refuse care in advance of and during treatment, where appropriate, with respect to:</a:t>
            </a:r>
          </a:p>
          <a:p>
            <a:pPr marL="587375" lvl="1"/>
            <a:r>
              <a:rPr lang="en-US" altLang="en-US" dirty="0"/>
              <a:t>Completion of all assessments</a:t>
            </a:r>
          </a:p>
          <a:p>
            <a:pPr marL="587375" lvl="1"/>
            <a:r>
              <a:rPr lang="en-US" altLang="en-US" dirty="0"/>
              <a:t>The care to be furnished, based on the comprehensive assessment</a:t>
            </a:r>
          </a:p>
          <a:p>
            <a:pPr marL="587375" lvl="1"/>
            <a:r>
              <a:rPr lang="en-US" altLang="en-US" dirty="0"/>
              <a:t>Establishing and revising the plan of care</a:t>
            </a:r>
          </a:p>
          <a:p>
            <a:pPr marL="587375" lvl="1"/>
            <a:r>
              <a:rPr lang="en-US" altLang="en-US" dirty="0"/>
              <a:t>The disciplines that will furnish the care</a:t>
            </a:r>
          </a:p>
          <a:p>
            <a:pPr marL="587375" lvl="1"/>
            <a:r>
              <a:rPr lang="en-US" altLang="en-US" dirty="0"/>
              <a:t>The frequency of visits</a:t>
            </a:r>
          </a:p>
          <a:p>
            <a:pPr marL="587375" lvl="1"/>
            <a:r>
              <a:rPr lang="en-US" altLang="en-US" dirty="0"/>
              <a:t>Expected outcomes of care, including patient-identified goals, and anticipated risks and benefits</a:t>
            </a:r>
          </a:p>
          <a:p>
            <a:pPr marL="587375" lvl="1"/>
            <a:r>
              <a:rPr lang="en-US" altLang="en-US" dirty="0"/>
              <a:t>Any factors that could impact treatment effectiveness</a:t>
            </a:r>
          </a:p>
          <a:p>
            <a:pPr marL="587375" lvl="1"/>
            <a:r>
              <a:rPr lang="en-US" altLang="en-US" dirty="0"/>
              <a:t>Any changes in the care to be furnished</a:t>
            </a:r>
          </a:p>
        </p:txBody>
      </p:sp>
      <p:sp>
        <p:nvSpPr>
          <p:cNvPr id="484356" name="Text Placeholder 7"/>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anose="02010600040501010103" pitchFamily="2" charset="77"/>
                <a:ea typeface="Apex New Book" panose="02010600040501010103" pitchFamily="2" charset="77"/>
                <a:cs typeface="Apex New Book" pitchFamily="50" charset="0"/>
              </a:rPr>
              <a:t>Section 2</a:t>
            </a:r>
          </a:p>
        </p:txBody>
      </p:sp>
      <p:sp>
        <p:nvSpPr>
          <p:cNvPr id="5" name="Text Placeholder 6">
            <a:extLst>
              <a:ext uri="{FF2B5EF4-FFF2-40B4-BE49-F238E27FC236}">
                <a16:creationId xmlns:a16="http://schemas.microsoft.com/office/drawing/2014/main" id="{83E97600-7FEF-4570-A2C4-356AF0ED1047}"/>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5760966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Text Placeholder 1"/>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policies and procedures identify which personnel perform resuscitative measures, respond to medical emergencies and utilization of 911 services (EMS) for emergencies. </a:t>
            </a:r>
          </a:p>
          <a:p>
            <a:r>
              <a:rPr lang="en-US" altLang="en-US" dirty="0"/>
              <a:t>Successful completion of appropriate training, such as a CPR certification course is defined in the policies and procedures. </a:t>
            </a:r>
          </a:p>
          <a:p>
            <a:r>
              <a:rPr lang="en-US" altLang="en-US" dirty="0"/>
              <a:t>Online CPR certification is not accepted. </a:t>
            </a:r>
          </a:p>
          <a:p>
            <a:r>
              <a:rPr lang="en-US" altLang="en-US" dirty="0"/>
              <a:t>Patients are provided information about the HHA's policies and procedures for resuscitation, medical emergencies and accessing 911 services.</a:t>
            </a:r>
          </a:p>
        </p:txBody>
      </p:sp>
      <p:sp>
        <p:nvSpPr>
          <p:cNvPr id="485379"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HH2-6B.01: Written policies and procedures are established and implemented by the HHA in regard to resuscitative guidelines and the responsibilities of personnel.</a:t>
            </a:r>
          </a:p>
        </p:txBody>
      </p:sp>
      <p:sp>
        <p:nvSpPr>
          <p:cNvPr id="4" name="Title 3"/>
          <p:cNvSpPr>
            <a:spLocks noGrp="1"/>
          </p:cNvSpPr>
          <p:nvPr>
            <p:ph type="title"/>
          </p:nvPr>
        </p:nvSpPr>
        <p:spPr/>
        <p:txBody>
          <a:bodyPr/>
          <a:lstStyle/>
          <a:p>
            <a:r>
              <a:rPr lang="en-US" dirty="0"/>
              <a:t>Programs and Services</a:t>
            </a:r>
          </a:p>
        </p:txBody>
      </p:sp>
      <p:sp>
        <p:nvSpPr>
          <p:cNvPr id="6" name="Text Placeholder 6">
            <a:extLst>
              <a:ext uri="{FF2B5EF4-FFF2-40B4-BE49-F238E27FC236}">
                <a16:creationId xmlns:a16="http://schemas.microsoft.com/office/drawing/2014/main" id="{3846B8CD-5AAF-4E0A-8C61-554652268C12}"/>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20896772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3" name="Text Placeholder 5"/>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Advance Directive information is provided to the patient/responsible party prior to the initiation of care/services. </a:t>
            </a:r>
          </a:p>
          <a:p>
            <a:r>
              <a:rPr lang="en-US" altLang="en-US" dirty="0"/>
              <a:t>The patient's decision regarding an Advance Directive is documented in the patient record.</a:t>
            </a:r>
          </a:p>
        </p:txBody>
      </p:sp>
      <p:sp>
        <p:nvSpPr>
          <p:cNvPr id="486404"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HH2-6B.02: Advance Directive information is provided to the patient/responsible party orally and in writing prior to the initiation of care/services and documented in the patient record.</a:t>
            </a:r>
          </a:p>
        </p:txBody>
      </p:sp>
      <p:sp>
        <p:nvSpPr>
          <p:cNvPr id="4" name="Title 3"/>
          <p:cNvSpPr>
            <a:spLocks noGrp="1"/>
          </p:cNvSpPr>
          <p:nvPr>
            <p:ph type="title"/>
          </p:nvPr>
        </p:nvSpPr>
        <p:spPr/>
        <p:txBody>
          <a:bodyPr/>
          <a:lstStyle/>
          <a:p>
            <a:r>
              <a:rPr lang="en-US" dirty="0"/>
              <a:t>Programs and Services</a:t>
            </a:r>
          </a:p>
        </p:txBody>
      </p:sp>
      <p:sp>
        <p:nvSpPr>
          <p:cNvPr id="6" name="Text Placeholder 6">
            <a:extLst>
              <a:ext uri="{FF2B5EF4-FFF2-40B4-BE49-F238E27FC236}">
                <a16:creationId xmlns:a16="http://schemas.microsoft.com/office/drawing/2014/main" id="{75C19427-FF08-404D-B780-3B3FBDF33FCD}"/>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153777581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Text Placeholder 1"/>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Written policies and procedures address the mechanisms utilized to identify, address, and evaluate ethical issues in the HHA.</a:t>
            </a:r>
          </a:p>
          <a:p>
            <a:r>
              <a:rPr lang="en-US" altLang="en-US" dirty="0"/>
              <a:t>The HHA monitors and reports all ethical issues and actions to the governing body/organizational leaders as outlined in policies and procedures.</a:t>
            </a:r>
          </a:p>
          <a:p>
            <a:r>
              <a:rPr lang="en-US" altLang="en-US" dirty="0"/>
              <a:t>Orientation and annual training of personnel includes examples of potential ethical issues and the process to follow when an ethical issue is identified.</a:t>
            </a:r>
          </a:p>
        </p:txBody>
      </p:sp>
      <p:sp>
        <p:nvSpPr>
          <p:cNvPr id="487427"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HH2-7A.01: Written policies and procedures are established and implemented by the HHA in regard to the identification, evaluation, and discussion of ethical issues.</a:t>
            </a:r>
          </a:p>
          <a:p>
            <a:endParaRPr lang="en-US" altLang="en-US" dirty="0"/>
          </a:p>
        </p:txBody>
      </p:sp>
      <p:sp>
        <p:nvSpPr>
          <p:cNvPr id="4" name="Title 3"/>
          <p:cNvSpPr>
            <a:spLocks noGrp="1"/>
          </p:cNvSpPr>
          <p:nvPr>
            <p:ph type="title"/>
          </p:nvPr>
        </p:nvSpPr>
        <p:spPr/>
        <p:txBody>
          <a:bodyPr/>
          <a:lstStyle/>
          <a:p>
            <a:r>
              <a:rPr lang="en-US" dirty="0"/>
              <a:t>Programs and Services</a:t>
            </a:r>
          </a:p>
        </p:txBody>
      </p:sp>
      <p:sp>
        <p:nvSpPr>
          <p:cNvPr id="6" name="Text Placeholder 6">
            <a:extLst>
              <a:ext uri="{FF2B5EF4-FFF2-40B4-BE49-F238E27FC236}">
                <a16:creationId xmlns:a16="http://schemas.microsoft.com/office/drawing/2014/main" id="{E057869D-DBA2-4368-916D-CE0F367ED6A2}"/>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7943455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1"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Personnel can communicate with the patient and/or family in the appropriate language or form understandable to the patient. </a:t>
            </a:r>
          </a:p>
          <a:p>
            <a:r>
              <a:rPr lang="en-US" altLang="en-US" dirty="0"/>
              <a:t>Mechanisms are in place to assist with language and communication barriers.</a:t>
            </a:r>
          </a:p>
          <a:p>
            <a:r>
              <a:rPr lang="en-US" altLang="en-US" dirty="0"/>
              <a:t>All personnel are knowledgeable regarding the written policies and procedures for the provision of care/service to patients and families with communication barriers.</a:t>
            </a:r>
          </a:p>
        </p:txBody>
      </p:sp>
      <p:sp>
        <p:nvSpPr>
          <p:cNvPr id="488452"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HH2-8A: Written policies and procedures are established and implemented by the HHA in regard to the provision of care/service to patients and families with communication or language barriers. 484.50(f) (G490), 484.50(f)(1) (G490), 484.50(f)(2) (G490).</a:t>
            </a:r>
          </a:p>
        </p:txBody>
      </p:sp>
      <p:sp>
        <p:nvSpPr>
          <p:cNvPr id="2" name="Title 1"/>
          <p:cNvSpPr>
            <a:spLocks noGrp="1"/>
          </p:cNvSpPr>
          <p:nvPr>
            <p:ph type="title"/>
          </p:nvPr>
        </p:nvSpPr>
        <p:spPr/>
        <p:txBody>
          <a:bodyPr/>
          <a:lstStyle/>
          <a:p>
            <a:r>
              <a:rPr lang="en-US" dirty="0"/>
              <a:t>Programs and Services</a:t>
            </a:r>
          </a:p>
        </p:txBody>
      </p:sp>
      <p:sp>
        <p:nvSpPr>
          <p:cNvPr id="488453" name="Text Placeholder 4"/>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anose="02010600040501010103" pitchFamily="2" charset="77"/>
                <a:ea typeface="Apex New Book" panose="02010600040501010103" pitchFamily="2" charset="77"/>
                <a:cs typeface="Apex New Book" pitchFamily="50" charset="0"/>
              </a:rPr>
              <a:t>Section 2</a:t>
            </a:r>
          </a:p>
        </p:txBody>
      </p:sp>
      <p:sp>
        <p:nvSpPr>
          <p:cNvPr id="9" name="Text Placeholder 6">
            <a:extLst>
              <a:ext uri="{FF2B5EF4-FFF2-40B4-BE49-F238E27FC236}">
                <a16:creationId xmlns:a16="http://schemas.microsoft.com/office/drawing/2014/main" id="{A2CA1C58-FA05-42E1-8111-C29A00B9B234}"/>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3437748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754728-58CD-AF49-9D67-30CABE17357C}"/>
              </a:ext>
            </a:extLst>
          </p:cNvPr>
          <p:cNvSpPr>
            <a:spLocks noGrp="1"/>
          </p:cNvSpPr>
          <p:nvPr>
            <p:ph type="title"/>
          </p:nvPr>
        </p:nvSpPr>
        <p:spPr>
          <a:xfrm>
            <a:off x="387350" y="378814"/>
            <a:ext cx="11106150" cy="951700"/>
          </a:xfrm>
        </p:spPr>
        <p:txBody>
          <a:bodyPr/>
          <a:lstStyle/>
          <a:p>
            <a:r>
              <a:rPr lang="en-US" altLang="en-US" dirty="0"/>
              <a:t>Better Together: HFAP is Now ACHC</a:t>
            </a:r>
            <a:endParaRPr lang="en-US" dirty="0"/>
          </a:p>
        </p:txBody>
      </p:sp>
      <p:sp>
        <p:nvSpPr>
          <p:cNvPr id="5" name="Text Placeholder 4">
            <a:extLst>
              <a:ext uri="{FF2B5EF4-FFF2-40B4-BE49-F238E27FC236}">
                <a16:creationId xmlns:a16="http://schemas.microsoft.com/office/drawing/2014/main" id="{66645BB4-E920-DB4C-92DB-322815543844}"/>
              </a:ext>
            </a:extLst>
          </p:cNvPr>
          <p:cNvSpPr>
            <a:spLocks noGrp="1"/>
          </p:cNvSpPr>
          <p:nvPr>
            <p:ph type="body" sz="quarter" idx="10"/>
          </p:nvPr>
        </p:nvSpPr>
        <p:spPr>
          <a:xfrm>
            <a:off x="387350" y="1435100"/>
            <a:ext cx="10243927" cy="4381500"/>
          </a:xfrm>
        </p:spPr>
        <p:txBody>
          <a:bodyPr/>
          <a:lstStyle/>
          <a:p>
            <a:pPr lvl="0"/>
            <a:r>
              <a:rPr lang="en-US"/>
              <a:t>HFAP was founded in 1945 as the nation’s first accrediting organization to validate healthcare quality. In 2020, the program became part of the ACHC family, bringing providers solutions that address the continuum of care. </a:t>
            </a:r>
            <a:endParaRPr lang="en-US" dirty="0"/>
          </a:p>
        </p:txBody>
      </p:sp>
    </p:spTree>
    <p:extLst>
      <p:ext uri="{BB962C8B-B14F-4D97-AF65-F5344CB8AC3E}">
        <p14:creationId xmlns:p14="http://schemas.microsoft.com/office/powerpoint/2010/main" val="5813069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5" name="Text Placeholder 8"/>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Written policies and procedures describe the mechanism the HHA utilizes to provide care for patients and families of different cultural backgrounds, beliefs and religions.</a:t>
            </a:r>
          </a:p>
          <a:p>
            <a:r>
              <a:rPr lang="en-US" altLang="en-US" dirty="0"/>
              <a:t>All personnel are provided with annual education and resources to increase their cultural awareness of the patients/families they serve.</a:t>
            </a:r>
          </a:p>
        </p:txBody>
      </p:sp>
      <p:sp>
        <p:nvSpPr>
          <p:cNvPr id="489476" name="Content Placeholder 9"/>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HH2-8B.01: Written policies and procedures are established and implemented for the provision of care/service to patients and families from various cultural backgrounds, beliefs and religions.</a:t>
            </a:r>
          </a:p>
        </p:txBody>
      </p:sp>
      <p:sp>
        <p:nvSpPr>
          <p:cNvPr id="6" name="Title 5"/>
          <p:cNvSpPr>
            <a:spLocks noGrp="1"/>
          </p:cNvSpPr>
          <p:nvPr>
            <p:ph type="title"/>
          </p:nvPr>
        </p:nvSpPr>
        <p:spPr/>
        <p:txBody>
          <a:bodyPr>
            <a:noAutofit/>
          </a:bodyPr>
          <a:lstStyle/>
          <a:p>
            <a:r>
              <a:rPr lang="en-US" dirty="0"/>
              <a:t>Programs and Services</a:t>
            </a:r>
          </a:p>
        </p:txBody>
      </p:sp>
      <p:sp>
        <p:nvSpPr>
          <p:cNvPr id="489477" name="Text Placeholder 10"/>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anose="02010600040501010103" pitchFamily="2" charset="77"/>
                <a:ea typeface="Apex New Book" panose="02010600040501010103" pitchFamily="2" charset="77"/>
                <a:cs typeface="Apex New Book" pitchFamily="50" charset="0"/>
              </a:rPr>
              <a:t>Section 2</a:t>
            </a:r>
          </a:p>
        </p:txBody>
      </p:sp>
      <p:sp>
        <p:nvSpPr>
          <p:cNvPr id="7" name="Text Placeholder 6">
            <a:extLst>
              <a:ext uri="{FF2B5EF4-FFF2-40B4-BE49-F238E27FC236}">
                <a16:creationId xmlns:a16="http://schemas.microsoft.com/office/drawing/2014/main" id="{16805626-4859-49B5-857F-44821565F665}"/>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33332428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Text Placeholder 4"/>
          <p:cNvSpPr>
            <a:spLocks noGrp="1"/>
          </p:cNvSpPr>
          <p:nvPr>
            <p:ph type="body" sz="quarter" idx="14"/>
          </p:nvPr>
        </p:nvSpPr>
        <p:spPr bwMode="auto">
          <a:xfrm>
            <a:off x="400300" y="2788459"/>
            <a:ext cx="11004299" cy="29668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has an established Compliance Program that provides guidance for the prevention of fraud and abuse. </a:t>
            </a:r>
          </a:p>
          <a:p>
            <a:r>
              <a:rPr lang="en-US" altLang="en-US" dirty="0"/>
              <a:t>The Compliance Program identifies numerous compliance risk areas particularly susceptible to fraud and abuse.</a:t>
            </a:r>
          </a:p>
          <a:p>
            <a:r>
              <a:rPr lang="en-US" altLang="en-US" dirty="0"/>
              <a:t>The Compliance Program details actions the HHA takes to prevent violations of fraud and abuse.</a:t>
            </a:r>
          </a:p>
          <a:p>
            <a:r>
              <a:rPr lang="en-US" altLang="en-US" dirty="0"/>
              <a:t>There is a designated Compliance Officer and Compliance Committee.</a:t>
            </a:r>
          </a:p>
        </p:txBody>
      </p:sp>
      <p:sp>
        <p:nvSpPr>
          <p:cNvPr id="490499"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HH2-9A.01: Written policies and procedures are established and implemented by the HHA in regard to a Compliance Program aimed at preventing fraud and abuse.</a:t>
            </a:r>
          </a:p>
        </p:txBody>
      </p:sp>
      <p:sp>
        <p:nvSpPr>
          <p:cNvPr id="2" name="Title 1"/>
          <p:cNvSpPr>
            <a:spLocks noGrp="1"/>
          </p:cNvSpPr>
          <p:nvPr>
            <p:ph type="title"/>
          </p:nvPr>
        </p:nvSpPr>
        <p:spPr/>
        <p:txBody>
          <a:bodyPr/>
          <a:lstStyle/>
          <a:p>
            <a:r>
              <a:rPr lang="en-US" dirty="0"/>
              <a:t>Programs and Services</a:t>
            </a:r>
          </a:p>
        </p:txBody>
      </p:sp>
      <p:sp>
        <p:nvSpPr>
          <p:cNvPr id="6" name="Text Placeholder 6">
            <a:extLst>
              <a:ext uri="{FF2B5EF4-FFF2-40B4-BE49-F238E27FC236}">
                <a16:creationId xmlns:a16="http://schemas.microsoft.com/office/drawing/2014/main" id="{3F738639-EC37-44BA-8673-C971676652F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7005193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Text Placeholder 7"/>
          <p:cNvSpPr>
            <a:spLocks noGrp="1"/>
          </p:cNvSpPr>
          <p:nvPr>
            <p:ph type="body" sz="quarter" idx="14"/>
          </p:nvPr>
        </p:nvSpPr>
        <p:spPr bwMode="auto">
          <a:xfrm>
            <a:off x="400300" y="2527299"/>
            <a:ext cx="11227256" cy="32280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There is administrative and clinical supervision of personnel in all care/service areas provided 24 hours per day, 7 days a week, as applicable.</a:t>
            </a:r>
          </a:p>
        </p:txBody>
      </p:sp>
      <p:sp>
        <p:nvSpPr>
          <p:cNvPr id="491523" name="Content Placeholder 6"/>
          <p:cNvSpPr>
            <a:spLocks noGrp="1"/>
          </p:cNvSpPr>
          <p:nvPr>
            <p:ph idx="1"/>
          </p:nvPr>
        </p:nvSpPr>
        <p:spPr bwMode="auto">
          <a:xfrm>
            <a:off x="901699" y="1412160"/>
            <a:ext cx="10528300" cy="7215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HH2-10A.01: Supervision is available during all hours that care/service is provided.</a:t>
            </a:r>
          </a:p>
        </p:txBody>
      </p:sp>
      <p:sp>
        <p:nvSpPr>
          <p:cNvPr id="6" name="Title 5"/>
          <p:cNvSpPr>
            <a:spLocks noGrp="1"/>
          </p:cNvSpPr>
          <p:nvPr>
            <p:ph type="title"/>
          </p:nvPr>
        </p:nvSpPr>
        <p:spPr>
          <a:xfrm>
            <a:off x="374900" y="537058"/>
            <a:ext cx="11029699" cy="701731"/>
          </a:xfrm>
        </p:spPr>
        <p:txBody>
          <a:bodyPr/>
          <a:lstStyle/>
          <a:p>
            <a:r>
              <a:rPr lang="en-US" dirty="0"/>
              <a:t>Programs and Services</a:t>
            </a:r>
          </a:p>
        </p:txBody>
      </p:sp>
      <p:sp>
        <p:nvSpPr>
          <p:cNvPr id="7" name="Text Placeholder 6">
            <a:extLst>
              <a:ext uri="{FF2B5EF4-FFF2-40B4-BE49-F238E27FC236}">
                <a16:creationId xmlns:a16="http://schemas.microsoft.com/office/drawing/2014/main" id="{54BEFB42-C6B3-40CA-93C8-6DAF97DC20E2}"/>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21237425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Text Placeholder 7"/>
          <p:cNvSpPr>
            <a:spLocks noGrp="1"/>
          </p:cNvSpPr>
          <p:nvPr>
            <p:ph type="body" sz="quarter" idx="14"/>
          </p:nvPr>
        </p:nvSpPr>
        <p:spPr bwMode="auto">
          <a:xfrm>
            <a:off x="400300" y="2527299"/>
            <a:ext cx="11227256" cy="32280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provides nursing services 24 hours a day, 7 days a week as necessary to meet patient needs. </a:t>
            </a:r>
          </a:p>
          <a:p>
            <a:r>
              <a:rPr lang="en-US" altLang="en-US" dirty="0"/>
              <a:t>An on-call coverage system for nursing services must be used to provide this coverage during evenings, nights, weekends and holidays.</a:t>
            </a:r>
          </a:p>
          <a:p>
            <a:r>
              <a:rPr lang="en-US" altLang="en-US" dirty="0"/>
              <a:t>Supervision is consistent with state laws and regulations.</a:t>
            </a:r>
          </a:p>
        </p:txBody>
      </p:sp>
      <p:sp>
        <p:nvSpPr>
          <p:cNvPr id="492547" name="Content Placeholder 6"/>
          <p:cNvSpPr>
            <a:spLocks noGrp="1"/>
          </p:cNvSpPr>
          <p:nvPr>
            <p:ph idx="1"/>
          </p:nvPr>
        </p:nvSpPr>
        <p:spPr bwMode="auto">
          <a:xfrm>
            <a:off x="901699" y="1412160"/>
            <a:ext cx="10528300" cy="7215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HH2-11A.01: Nursing services are provided according to the patient's plan of care with access available 24 hours a day, 7 days per week.</a:t>
            </a:r>
          </a:p>
        </p:txBody>
      </p:sp>
      <p:sp>
        <p:nvSpPr>
          <p:cNvPr id="6" name="Title 5"/>
          <p:cNvSpPr>
            <a:spLocks noGrp="1"/>
          </p:cNvSpPr>
          <p:nvPr>
            <p:ph type="title"/>
          </p:nvPr>
        </p:nvSpPr>
        <p:spPr>
          <a:xfrm>
            <a:off x="374900" y="537058"/>
            <a:ext cx="11029699" cy="701731"/>
          </a:xfrm>
        </p:spPr>
        <p:txBody>
          <a:bodyPr/>
          <a:lstStyle/>
          <a:p>
            <a:r>
              <a:rPr lang="en-US" dirty="0"/>
              <a:t>Programs and Services</a:t>
            </a:r>
          </a:p>
        </p:txBody>
      </p:sp>
      <p:sp>
        <p:nvSpPr>
          <p:cNvPr id="7" name="Text Placeholder 6">
            <a:extLst>
              <a:ext uri="{FF2B5EF4-FFF2-40B4-BE49-F238E27FC236}">
                <a16:creationId xmlns:a16="http://schemas.microsoft.com/office/drawing/2014/main" id="{C469F6B6-57D1-448E-9ED6-4C2C60DB99E1}"/>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38148126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has written guidelines defining any special education, experience or licensure/certification requirements necessary for the clinical personnel to provide any special procedures or treatments.</a:t>
            </a:r>
          </a:p>
        </p:txBody>
      </p:sp>
      <p:sp>
        <p:nvSpPr>
          <p:cNvPr id="493571"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HH2-12A.01: Written policies and procedures are established and implemented that identify the approved treatments, procedures and patient care activities.</a:t>
            </a:r>
          </a:p>
        </p:txBody>
      </p:sp>
      <p:sp>
        <p:nvSpPr>
          <p:cNvPr id="6" name="Title 5"/>
          <p:cNvSpPr>
            <a:spLocks noGrp="1"/>
          </p:cNvSpPr>
          <p:nvPr>
            <p:ph type="title"/>
          </p:nvPr>
        </p:nvSpPr>
        <p:spPr/>
        <p:txBody>
          <a:bodyPr/>
          <a:lstStyle/>
          <a:p>
            <a:r>
              <a:rPr lang="en-US" dirty="0"/>
              <a:t>Programs and Services</a:t>
            </a:r>
          </a:p>
        </p:txBody>
      </p:sp>
      <p:sp>
        <p:nvSpPr>
          <p:cNvPr id="7" name="Text Placeholder 6">
            <a:extLst>
              <a:ext uri="{FF2B5EF4-FFF2-40B4-BE49-F238E27FC236}">
                <a16:creationId xmlns:a16="http://schemas.microsoft.com/office/drawing/2014/main" id="{42707500-A9D0-4130-9D43-E7ED2A540849}"/>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#2</a:t>
            </a:r>
          </a:p>
        </p:txBody>
      </p:sp>
    </p:spTree>
    <p:extLst>
      <p:ext uri="{BB962C8B-B14F-4D97-AF65-F5344CB8AC3E}">
        <p14:creationId xmlns:p14="http://schemas.microsoft.com/office/powerpoint/2010/main" val="31197204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Tips for Compliance</a:t>
            </a:r>
          </a:p>
        </p:txBody>
      </p:sp>
      <p:sp>
        <p:nvSpPr>
          <p:cNvPr id="5" name="Text Placeholder 4"/>
          <p:cNvSpPr>
            <a:spLocks noGrp="1"/>
          </p:cNvSpPr>
          <p:nvPr>
            <p:ph type="body" sz="quarter" idx="10"/>
          </p:nvPr>
        </p:nvSpPr>
        <p:spPr>
          <a:xfrm>
            <a:off x="387350" y="1435100"/>
            <a:ext cx="11106150" cy="4381500"/>
          </a:xfrm>
        </p:spPr>
        <p:txBody>
          <a:bodyPr/>
          <a:lstStyle/>
          <a:p>
            <a:r>
              <a:rPr lang="en-US" dirty="0"/>
              <a:t>Marketing materials</a:t>
            </a:r>
          </a:p>
          <a:p>
            <a:r>
              <a:rPr lang="en-US" dirty="0"/>
              <a:t>Patient admission packet</a:t>
            </a:r>
          </a:p>
          <a:p>
            <a:pPr lvl="1"/>
            <a:r>
              <a:rPr lang="en-US" dirty="0"/>
              <a:t>Evidence in the medical record </a:t>
            </a:r>
          </a:p>
          <a:p>
            <a:r>
              <a:rPr lang="en-US" dirty="0"/>
              <a:t>Patient Rights and Responsibilities statement</a:t>
            </a:r>
          </a:p>
          <a:p>
            <a:r>
              <a:rPr lang="en-US" dirty="0"/>
              <a:t>Complaint log</a:t>
            </a:r>
          </a:p>
          <a:p>
            <a:r>
              <a:rPr lang="en-US" dirty="0"/>
              <a:t>Signed confidentiality statement</a:t>
            </a:r>
          </a:p>
          <a:p>
            <a:r>
              <a:rPr lang="en-US" dirty="0"/>
              <a:t>Business Associate Agreements</a:t>
            </a:r>
          </a:p>
        </p:txBody>
      </p:sp>
    </p:spTree>
    <p:extLst>
      <p:ext uri="{BB962C8B-B14F-4D97-AF65-F5344CB8AC3E}">
        <p14:creationId xmlns:p14="http://schemas.microsoft.com/office/powerpoint/2010/main" val="9317535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Tips for Compliance</a:t>
            </a:r>
          </a:p>
        </p:txBody>
      </p:sp>
      <p:sp>
        <p:nvSpPr>
          <p:cNvPr id="5" name="Text Placeholder 4"/>
          <p:cNvSpPr>
            <a:spLocks noGrp="1"/>
          </p:cNvSpPr>
          <p:nvPr>
            <p:ph type="body" sz="quarter" idx="10"/>
          </p:nvPr>
        </p:nvSpPr>
        <p:spPr>
          <a:xfrm>
            <a:off x="387350" y="1435100"/>
            <a:ext cx="11106150" cy="4381500"/>
          </a:xfrm>
        </p:spPr>
        <p:txBody>
          <a:bodyPr/>
          <a:lstStyle/>
          <a:p>
            <a:r>
              <a:rPr lang="en-US" dirty="0"/>
              <a:t>Evidence staff know how to handle:</a:t>
            </a:r>
          </a:p>
          <a:p>
            <a:pPr lvl="1"/>
            <a:r>
              <a:rPr lang="en-US" dirty="0"/>
              <a:t>Complaints</a:t>
            </a:r>
          </a:p>
          <a:p>
            <a:pPr lvl="1"/>
            <a:r>
              <a:rPr lang="en-US" dirty="0"/>
              <a:t>Ethical issues</a:t>
            </a:r>
          </a:p>
          <a:p>
            <a:pPr lvl="1"/>
            <a:r>
              <a:rPr lang="en-US" dirty="0"/>
              <a:t>Communication barriers</a:t>
            </a:r>
          </a:p>
          <a:p>
            <a:pPr lvl="1"/>
            <a:r>
              <a:rPr lang="en-US" dirty="0"/>
              <a:t>Cultural diversity</a:t>
            </a:r>
          </a:p>
          <a:p>
            <a:r>
              <a:rPr lang="en-US" dirty="0"/>
              <a:t>Compliance Plan</a:t>
            </a:r>
          </a:p>
          <a:p>
            <a:r>
              <a:rPr lang="en-US" dirty="0"/>
              <a:t>Evidence of proper certification/education needed to perform treatments per state regulations or agency policy</a:t>
            </a:r>
          </a:p>
        </p:txBody>
      </p:sp>
    </p:spTree>
    <p:extLst>
      <p:ext uri="{BB962C8B-B14F-4D97-AF65-F5344CB8AC3E}">
        <p14:creationId xmlns:p14="http://schemas.microsoft.com/office/powerpoint/2010/main" val="2748232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bwMode="auto">
          <a:xfrm>
            <a:off x="387350" y="378814"/>
            <a:ext cx="11106150" cy="951700"/>
          </a:xfrm>
        </p:spPr>
        <p:txBody>
          <a:bodyPr>
            <a:normAutofit/>
          </a:bodyPr>
          <a:lstStyle/>
          <a:p>
            <a:r>
              <a:rPr lang="en-US" dirty="0"/>
              <a:t>Workbook Tools</a:t>
            </a:r>
          </a:p>
        </p:txBody>
      </p:sp>
      <p:sp>
        <p:nvSpPr>
          <p:cNvPr id="139267" name="Content Placeholder 2"/>
          <p:cNvSpPr>
            <a:spLocks noGrp="1"/>
          </p:cNvSpPr>
          <p:nvPr>
            <p:ph type="body" sz="quarter" idx="10"/>
          </p:nvPr>
        </p:nvSpPr>
        <p:spPr>
          <a:xfrm>
            <a:off x="387350" y="1435100"/>
            <a:ext cx="11106150" cy="4381500"/>
          </a:xfrm>
        </p:spPr>
        <p:txBody>
          <a:bodyPr>
            <a:normAutofit/>
          </a:bodyPr>
          <a:lstStyle/>
          <a:p>
            <a:r>
              <a:rPr lang="en-US" dirty="0"/>
              <a:t>Compliance Checklist</a:t>
            </a:r>
          </a:p>
          <a:p>
            <a:r>
              <a:rPr lang="en-US" dirty="0"/>
              <a:t>Self-Audit</a:t>
            </a:r>
          </a:p>
          <a:p>
            <a:r>
              <a:rPr lang="en-US" dirty="0"/>
              <a:t>Patient Rights and Responsibilities Audit Tool </a:t>
            </a:r>
          </a:p>
          <a:p>
            <a:r>
              <a:rPr lang="en-US" altLang="en-US" dirty="0"/>
              <a:t>Hints for an Effective Compliance Program/Plan</a:t>
            </a:r>
            <a:endParaRPr lang="en-US" dirty="0"/>
          </a:p>
          <a:p>
            <a:r>
              <a:rPr lang="en-US" dirty="0"/>
              <a:t>Sample Ethical Issues/Concerns Reporting Form</a:t>
            </a:r>
          </a:p>
          <a:p>
            <a:r>
              <a:rPr lang="en-US" dirty="0"/>
              <a:t>Sample Patient Complaint/Concern Form</a:t>
            </a:r>
          </a:p>
        </p:txBody>
      </p:sp>
    </p:spTree>
    <p:extLst>
      <p:ext uri="{BB962C8B-B14F-4D97-AF65-F5344CB8AC3E}">
        <p14:creationId xmlns:p14="http://schemas.microsoft.com/office/powerpoint/2010/main" val="41180099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15900570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A8970-2E31-5F48-8C0C-9565E9E56823}"/>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2500063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32926374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90C4-23E8-3A48-957D-7125A65A04F6}"/>
              </a:ext>
            </a:extLst>
          </p:cNvPr>
          <p:cNvSpPr>
            <a:spLocks noGrp="1"/>
          </p:cNvSpPr>
          <p:nvPr>
            <p:ph type="ctrTitle"/>
          </p:nvPr>
        </p:nvSpPr>
        <p:spPr/>
        <p:txBody>
          <a:bodyPr/>
          <a:lstStyle/>
          <a:p>
            <a:r>
              <a:rPr lang="en-US" dirty="0"/>
              <a:t>Lunch Break</a:t>
            </a:r>
          </a:p>
        </p:txBody>
      </p:sp>
    </p:spTree>
    <p:extLst>
      <p:ext uri="{BB962C8B-B14F-4D97-AF65-F5344CB8AC3E}">
        <p14:creationId xmlns:p14="http://schemas.microsoft.com/office/powerpoint/2010/main" val="19525132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2"/>
          <p:cNvSpPr>
            <a:spLocks noGrp="1"/>
          </p:cNvSpPr>
          <p:nvPr>
            <p:ph idx="4294967295"/>
          </p:nvPr>
        </p:nvSpPr>
        <p:spPr>
          <a:xfrm>
            <a:off x="672029" y="1509713"/>
            <a:ext cx="10515600" cy="3954462"/>
          </a:xfrm>
          <a:prstGeom prst="rect">
            <a:avLst/>
          </a:prstGeom>
        </p:spPr>
        <p:txBody>
          <a:bodyPr/>
          <a:lstStyle/>
          <a:p>
            <a:pPr>
              <a:buFont typeface="Wingdings" charset="2"/>
              <a:buChar char="§"/>
            </a:pPr>
            <a:r>
              <a:rPr lang="en-US" sz="3000" dirty="0">
                <a:solidFill>
                  <a:schemeClr val="bg1"/>
                </a:solidFill>
                <a:latin typeface="Montserrat" panose="00000500000000000000" pitchFamily="2" charset="0"/>
                <a:ea typeface="MS PGothic" charset="0"/>
              </a:rPr>
              <a:t>Cellphone or laptop</a:t>
            </a:r>
          </a:p>
          <a:p>
            <a:pPr>
              <a:buFont typeface="Wingdings" charset="2"/>
              <a:buChar char="§"/>
            </a:pPr>
            <a:r>
              <a:rPr lang="en-US" sz="3000" dirty="0">
                <a:solidFill>
                  <a:schemeClr val="bg1"/>
                </a:solidFill>
                <a:latin typeface="Montserrat" panose="00000500000000000000" pitchFamily="2" charset="0"/>
                <a:ea typeface="MS PGothic" charset="0"/>
              </a:rPr>
              <a:t>Go to Kahoot.it</a:t>
            </a:r>
          </a:p>
          <a:p>
            <a:pPr>
              <a:buFont typeface="Wingdings" charset="2"/>
              <a:buChar char="§"/>
            </a:pPr>
            <a:r>
              <a:rPr lang="en-US" sz="3000" dirty="0">
                <a:solidFill>
                  <a:schemeClr val="bg1"/>
                </a:solidFill>
                <a:latin typeface="Montserrat" panose="00000500000000000000" pitchFamily="2" charset="0"/>
                <a:ea typeface="MS PGothic" charset="0"/>
              </a:rPr>
              <a:t>Enter Game PIN</a:t>
            </a:r>
          </a:p>
          <a:p>
            <a:pPr>
              <a:buFont typeface="Wingdings" charset="2"/>
              <a:buChar char="§"/>
            </a:pPr>
            <a:r>
              <a:rPr lang="en-US" sz="3000" dirty="0">
                <a:solidFill>
                  <a:schemeClr val="bg1"/>
                </a:solidFill>
                <a:latin typeface="Montserrat" panose="00000500000000000000" pitchFamily="2" charset="0"/>
                <a:ea typeface="MS PGothic" charset="0"/>
              </a:rPr>
              <a:t>Enter your nickname</a:t>
            </a:r>
            <a:br>
              <a:rPr lang="en-US" sz="3000" dirty="0">
                <a:solidFill>
                  <a:schemeClr val="bg1"/>
                </a:solidFill>
                <a:latin typeface="Montserrat" panose="00000500000000000000" pitchFamily="2" charset="0"/>
                <a:ea typeface="MS PGothic" charset="0"/>
              </a:rPr>
            </a:br>
            <a:r>
              <a:rPr lang="en-US" sz="3000" dirty="0">
                <a:solidFill>
                  <a:schemeClr val="bg1"/>
                </a:solidFill>
                <a:latin typeface="Montserrat" panose="00000500000000000000" pitchFamily="2" charset="0"/>
                <a:ea typeface="MS PGothic" charset="0"/>
              </a:rPr>
              <a:t>See </a:t>
            </a:r>
            <a:r>
              <a:rPr lang="en-US" altLang="ja-JP" sz="3000" dirty="0">
                <a:solidFill>
                  <a:schemeClr val="bg1"/>
                </a:solidFill>
                <a:latin typeface="Montserrat" panose="00000500000000000000" pitchFamily="2" charset="0"/>
                <a:ea typeface="MS PGothic" charset="0"/>
              </a:rPr>
              <a:t>“You’re in”</a:t>
            </a:r>
          </a:p>
          <a:p>
            <a:pPr>
              <a:buFont typeface="Wingdings" charset="2"/>
              <a:buChar char="§"/>
            </a:pPr>
            <a:r>
              <a:rPr lang="en-US" sz="3000" dirty="0">
                <a:solidFill>
                  <a:schemeClr val="bg1"/>
                </a:solidFill>
                <a:latin typeface="Montserrat" panose="00000500000000000000" pitchFamily="2" charset="0"/>
                <a:ea typeface="MS PGothic" charset="0"/>
              </a:rPr>
              <a:t>You’</a:t>
            </a:r>
            <a:r>
              <a:rPr lang="en-US" altLang="ja-JP" sz="3000" dirty="0">
                <a:solidFill>
                  <a:schemeClr val="bg1"/>
                </a:solidFill>
                <a:latin typeface="Montserrat" panose="00000500000000000000" pitchFamily="2" charset="0"/>
                <a:ea typeface="MS PGothic" charset="0"/>
              </a:rPr>
              <a:t>re ready!</a:t>
            </a:r>
          </a:p>
          <a:p>
            <a:endParaRPr lang="en-US" sz="3000" dirty="0">
              <a:latin typeface="ApexNew-Book" charset="0"/>
              <a:ea typeface="MS PGothic" charset="0"/>
            </a:endParaRPr>
          </a:p>
        </p:txBody>
      </p:sp>
      <p:sp>
        <p:nvSpPr>
          <p:cNvPr id="89089" name="Title 1"/>
          <p:cNvSpPr>
            <a:spLocks noGrp="1"/>
          </p:cNvSpPr>
          <p:nvPr>
            <p:ph type="title" idx="4294967295"/>
          </p:nvPr>
        </p:nvSpPr>
        <p:spPr bwMode="auto">
          <a:xfrm>
            <a:off x="672029" y="404813"/>
            <a:ext cx="10515600" cy="950912"/>
          </a:xfrm>
          <a:prstGeom prst="rect">
            <a:avLst/>
          </a:prstGeom>
        </p:spPr>
        <p:txBody>
          <a:bodyPr>
            <a:normAutofit/>
          </a:bodyPr>
          <a:lstStyle/>
          <a:p>
            <a:r>
              <a:rPr lang="en-US" cap="none" dirty="0">
                <a:solidFill>
                  <a:schemeClr val="bg1"/>
                </a:solidFill>
                <a:latin typeface="Montserrat SemiBold" panose="00000700000000000000" pitchFamily="2" charset="0"/>
                <a:ea typeface="MS PGothic" charset="0"/>
              </a:rPr>
              <a:t>Teaching Tool: Kahoot!</a:t>
            </a:r>
          </a:p>
        </p:txBody>
      </p:sp>
      <p:pic>
        <p:nvPicPr>
          <p:cNvPr id="890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1855" y="1853184"/>
            <a:ext cx="3978656" cy="3151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48288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bwMode="auto"/>
        <p:txBody>
          <a:bodyPr>
            <a:normAutofit/>
          </a:bodyPr>
          <a:lstStyle/>
          <a:p>
            <a:r>
              <a:rPr lang="en-US" dirty="0"/>
              <a:t>Section 3</a:t>
            </a:r>
          </a:p>
        </p:txBody>
      </p:sp>
      <p:sp>
        <p:nvSpPr>
          <p:cNvPr id="140291" name="Content Placeholder 2"/>
          <p:cNvSpPr>
            <a:spLocks noGrp="1"/>
          </p:cNvSpPr>
          <p:nvPr>
            <p:ph type="body" sz="quarter" idx="10"/>
          </p:nvPr>
        </p:nvSpPr>
        <p:spPr/>
        <p:txBody>
          <a:bodyPr>
            <a:normAutofit/>
          </a:bodyPr>
          <a:lstStyle/>
          <a:p>
            <a:pPr marL="0" indent="0">
              <a:buNone/>
            </a:pPr>
            <a:r>
              <a:rPr lang="en-US" dirty="0">
                <a:latin typeface="Montserrat Medium" panose="00000600000000000000" pitchFamily="2" charset="0"/>
              </a:rPr>
              <a:t>FISCAL MANAGEMENT</a:t>
            </a:r>
          </a:p>
          <a:p>
            <a:r>
              <a:rPr lang="en-US" dirty="0"/>
              <a:t>The standards in this section apply to the financial operations of the company. These standards will address the annual budgeting process, business practices, accounting procedures, and the company’</a:t>
            </a:r>
            <a:r>
              <a:rPr lang="en-US" altLang="ja-JP" dirty="0"/>
              <a:t>s financial processes. </a:t>
            </a:r>
            <a:endParaRPr lang="en-US" dirty="0"/>
          </a:p>
        </p:txBody>
      </p:sp>
    </p:spTree>
    <p:extLst>
      <p:ext uri="{BB962C8B-B14F-4D97-AF65-F5344CB8AC3E}">
        <p14:creationId xmlns:p14="http://schemas.microsoft.com/office/powerpoint/2010/main" val="25025143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9" name="Text Placeholder 5"/>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overall plan and budget is prepared under the direction of the governing body of the HHA by a committee consisting of representatives of the governing body, the administrative staff, and the medical staff (if any) of the HHA.</a:t>
            </a:r>
          </a:p>
        </p:txBody>
      </p:sp>
      <p:sp>
        <p:nvSpPr>
          <p:cNvPr id="495620"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HH3-1A: Written policies and procedures are established and implemented that address the budgeting process. The HHA under the direction of the governing body/owner prepares an overall plan and a budget that includes an annual operating budget and capital expenditure. 484.105(h) (G988), 484.105(h)(1) (G988), 484.105(h)(3) (G988).</a:t>
            </a:r>
          </a:p>
        </p:txBody>
      </p:sp>
      <p:sp>
        <p:nvSpPr>
          <p:cNvPr id="4" name="Title 3"/>
          <p:cNvSpPr>
            <a:spLocks noGrp="1"/>
          </p:cNvSpPr>
          <p:nvPr>
            <p:ph type="title"/>
          </p:nvPr>
        </p:nvSpPr>
        <p:spPr/>
        <p:txBody>
          <a:bodyPr/>
          <a:lstStyle/>
          <a:p>
            <a:r>
              <a:rPr lang="en-US" dirty="0"/>
              <a:t>Fiscal Management</a:t>
            </a:r>
          </a:p>
        </p:txBody>
      </p:sp>
      <p:sp>
        <p:nvSpPr>
          <p:cNvPr id="6" name="Text Placeholder 6">
            <a:extLst>
              <a:ext uri="{FF2B5EF4-FFF2-40B4-BE49-F238E27FC236}">
                <a16:creationId xmlns:a16="http://schemas.microsoft.com/office/drawing/2014/main" id="{90C66B20-69EB-4E13-9B59-9B4CA95D4A2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#3</a:t>
            </a:r>
          </a:p>
        </p:txBody>
      </p:sp>
    </p:spTree>
    <p:extLst>
      <p:ext uri="{BB962C8B-B14F-4D97-AF65-F5344CB8AC3E}">
        <p14:creationId xmlns:p14="http://schemas.microsoft.com/office/powerpoint/2010/main" val="11531866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3" name="Text Placeholder 6"/>
          <p:cNvSpPr>
            <a:spLocks noGrp="1"/>
          </p:cNvSpPr>
          <p:nvPr>
            <p:ph type="body" sz="quarter" idx="14"/>
          </p:nvPr>
        </p:nvSpPr>
        <p:spPr bwMode="auto">
          <a:xfrm>
            <a:off x="400300" y="3778786"/>
            <a:ext cx="11227256" cy="19765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There is a Capital Expenditure Plan that includes and identifies in detail the anticipated sources of financing for, and the objectives of each anticipated expenditure of more than $600,000 for items that would, under generally accepted accounting principles, be considered capital items.</a:t>
            </a:r>
          </a:p>
        </p:txBody>
      </p:sp>
      <p:sp>
        <p:nvSpPr>
          <p:cNvPr id="496644" name="Content Placeholder 4"/>
          <p:cNvSpPr>
            <a:spLocks noGrp="1"/>
          </p:cNvSpPr>
          <p:nvPr>
            <p:ph idx="1"/>
          </p:nvPr>
        </p:nvSpPr>
        <p:spPr bwMode="auto">
          <a:xfrm>
            <a:off x="901699" y="1412160"/>
            <a:ext cx="10528300" cy="21242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HH3-1B: Written policies and procedures are established and implemented by the HHA in regard to a Capital Expenditure Plan. The HHA's Capital Expenditure Plan is developed in collaboration with management and personnel and under the direction of the governing body/owner, if applicable. 484.105(h)(2) (G988), 484.105(h)(2)(i) (G988), 484.105(h)(2)(ii) (G988),</a:t>
            </a:r>
          </a:p>
          <a:p>
            <a:r>
              <a:rPr lang="pt-BR" altLang="en-US" dirty="0"/>
              <a:t>484.105(h)(2)(ii)(A) (G988), 484.105(h)(2)(ii)(B) (G988), 484.105(h)(2)(ii)(C) (G988).</a:t>
            </a:r>
            <a:endParaRPr lang="en-US" altLang="en-US" dirty="0"/>
          </a:p>
        </p:txBody>
      </p:sp>
      <p:sp>
        <p:nvSpPr>
          <p:cNvPr id="4" name="Title 3"/>
          <p:cNvSpPr>
            <a:spLocks noGrp="1"/>
          </p:cNvSpPr>
          <p:nvPr>
            <p:ph type="title"/>
          </p:nvPr>
        </p:nvSpPr>
        <p:spPr/>
        <p:txBody>
          <a:bodyPr>
            <a:normAutofit/>
          </a:bodyPr>
          <a:lstStyle/>
          <a:p>
            <a:r>
              <a:rPr lang="en-US" dirty="0"/>
              <a:t>Fiscal Management</a:t>
            </a:r>
          </a:p>
        </p:txBody>
      </p:sp>
      <p:sp>
        <p:nvSpPr>
          <p:cNvPr id="496645"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indent="0" algn="ctr">
              <a:buNone/>
            </a:pPr>
            <a:r>
              <a:rPr lang="en-US" altLang="en-US" sz="1900" dirty="0">
                <a:solidFill>
                  <a:schemeClr val="bg1"/>
                </a:solidFill>
                <a:latin typeface="Apex New Book" pitchFamily="50" charset="0"/>
                <a:ea typeface="Apex New Book" pitchFamily="50" charset="0"/>
                <a:cs typeface="Apex New Book" pitchFamily="50" charset="0"/>
              </a:rPr>
              <a:t>Section 3</a:t>
            </a:r>
          </a:p>
        </p:txBody>
      </p:sp>
      <p:sp>
        <p:nvSpPr>
          <p:cNvPr id="9" name="Text Placeholder 6">
            <a:extLst>
              <a:ext uri="{FF2B5EF4-FFF2-40B4-BE49-F238E27FC236}">
                <a16:creationId xmlns:a16="http://schemas.microsoft.com/office/drawing/2014/main" id="{C077DAA6-F764-4185-A8FD-55C412323D60}"/>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#3</a:t>
            </a:r>
          </a:p>
        </p:txBody>
      </p:sp>
    </p:spTree>
    <p:extLst>
      <p:ext uri="{BB962C8B-B14F-4D97-AF65-F5344CB8AC3E}">
        <p14:creationId xmlns:p14="http://schemas.microsoft.com/office/powerpoint/2010/main" val="37482531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overall plan and budget is reviewed and updated at least annually.</a:t>
            </a:r>
          </a:p>
        </p:txBody>
      </p:sp>
      <p:sp>
        <p:nvSpPr>
          <p:cNvPr id="497667"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HH3-1C: The HHA performs an annual review and update of the budget. 484.105(h)(4) (G988).</a:t>
            </a:r>
          </a:p>
        </p:txBody>
      </p:sp>
      <p:sp>
        <p:nvSpPr>
          <p:cNvPr id="6" name="Title 5"/>
          <p:cNvSpPr>
            <a:spLocks noGrp="1"/>
          </p:cNvSpPr>
          <p:nvPr>
            <p:ph type="title"/>
          </p:nvPr>
        </p:nvSpPr>
        <p:spPr/>
        <p:txBody>
          <a:bodyPr/>
          <a:lstStyle/>
          <a:p>
            <a:r>
              <a:rPr lang="en-US" dirty="0"/>
              <a:t>Fiscal Management</a:t>
            </a:r>
          </a:p>
        </p:txBody>
      </p:sp>
      <p:sp>
        <p:nvSpPr>
          <p:cNvPr id="7" name="Text Placeholder 6">
            <a:extLst>
              <a:ext uri="{FF2B5EF4-FFF2-40B4-BE49-F238E27FC236}">
                <a16:creationId xmlns:a16="http://schemas.microsoft.com/office/drawing/2014/main" id="{15470940-AAEC-48C4-932D-6BBDBB55A984}"/>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#3</a:t>
            </a:r>
          </a:p>
        </p:txBody>
      </p:sp>
    </p:spTree>
    <p:extLst>
      <p:ext uri="{BB962C8B-B14F-4D97-AF65-F5344CB8AC3E}">
        <p14:creationId xmlns:p14="http://schemas.microsoft.com/office/powerpoint/2010/main" val="1617822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ensures sound financial management practices.</a:t>
            </a:r>
          </a:p>
        </p:txBody>
      </p:sp>
      <p:sp>
        <p:nvSpPr>
          <p:cNvPr id="498691"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HH3-2A.01: The HHA implements financial management practices that ensure accurate accounting and billing.</a:t>
            </a:r>
          </a:p>
        </p:txBody>
      </p:sp>
      <p:sp>
        <p:nvSpPr>
          <p:cNvPr id="6" name="Title 5"/>
          <p:cNvSpPr>
            <a:spLocks noGrp="1"/>
          </p:cNvSpPr>
          <p:nvPr>
            <p:ph type="title"/>
          </p:nvPr>
        </p:nvSpPr>
        <p:spPr/>
        <p:txBody>
          <a:bodyPr/>
          <a:lstStyle/>
          <a:p>
            <a:r>
              <a:rPr lang="en-US" dirty="0"/>
              <a:t>Fiscal Management</a:t>
            </a:r>
          </a:p>
        </p:txBody>
      </p:sp>
      <p:sp>
        <p:nvSpPr>
          <p:cNvPr id="7" name="Text Placeholder 6">
            <a:extLst>
              <a:ext uri="{FF2B5EF4-FFF2-40B4-BE49-F238E27FC236}">
                <a16:creationId xmlns:a16="http://schemas.microsoft.com/office/drawing/2014/main" id="{D95112F2-005C-40EE-8732-2887AFDEC0E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#3</a:t>
            </a:r>
          </a:p>
        </p:txBody>
      </p:sp>
    </p:spTree>
    <p:extLst>
      <p:ext uri="{BB962C8B-B14F-4D97-AF65-F5344CB8AC3E}">
        <p14:creationId xmlns:p14="http://schemas.microsoft.com/office/powerpoint/2010/main" val="42640201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Written policies and procedures reflect applicable statutes and IRS regulations in regard to the time frame requirements for the retention of financial records. </a:t>
            </a:r>
          </a:p>
          <a:p>
            <a:r>
              <a:rPr lang="en-US" altLang="en-US" dirty="0"/>
              <a:t>Medicare/Medicaid-certified programs are required to maintain financial records for at least five years after the last audited cost report.</a:t>
            </a:r>
          </a:p>
        </p:txBody>
      </p:sp>
      <p:sp>
        <p:nvSpPr>
          <p:cNvPr id="499715" name="Content Placeholder 6"/>
          <p:cNvSpPr>
            <a:spLocks noGrp="1"/>
          </p:cNvSpPr>
          <p:nvPr>
            <p:ph idx="1"/>
          </p:nvPr>
        </p:nvSpPr>
        <p:spPr bwMode="auto">
          <a:xfrm>
            <a:off x="901699" y="1412159"/>
            <a:ext cx="9795679" cy="1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HH3-3A.01: Written policies and procedures are established and implemented by the HHA in regard to the time frames financial records are kept.</a:t>
            </a:r>
          </a:p>
        </p:txBody>
      </p:sp>
      <p:sp>
        <p:nvSpPr>
          <p:cNvPr id="6" name="Title 5"/>
          <p:cNvSpPr>
            <a:spLocks noGrp="1"/>
          </p:cNvSpPr>
          <p:nvPr>
            <p:ph type="title"/>
          </p:nvPr>
        </p:nvSpPr>
        <p:spPr/>
        <p:txBody>
          <a:bodyPr/>
          <a:lstStyle/>
          <a:p>
            <a:r>
              <a:rPr lang="en-US" dirty="0"/>
              <a:t>Fiscal Management</a:t>
            </a:r>
          </a:p>
        </p:txBody>
      </p:sp>
      <p:sp>
        <p:nvSpPr>
          <p:cNvPr id="9" name="Text Placeholder 6">
            <a:extLst>
              <a:ext uri="{FF2B5EF4-FFF2-40B4-BE49-F238E27FC236}">
                <a16:creationId xmlns:a16="http://schemas.microsoft.com/office/drawing/2014/main" id="{0151078B-06DD-4A5C-968E-87F3014EBF4B}"/>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#3</a:t>
            </a:r>
          </a:p>
        </p:txBody>
      </p:sp>
    </p:spTree>
    <p:extLst>
      <p:ext uri="{BB962C8B-B14F-4D97-AF65-F5344CB8AC3E}">
        <p14:creationId xmlns:p14="http://schemas.microsoft.com/office/powerpoint/2010/main" val="41843450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Medicare Cost Report</a:t>
            </a:r>
          </a:p>
        </p:txBody>
      </p:sp>
      <p:sp>
        <p:nvSpPr>
          <p:cNvPr id="499715"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HH3-3B.02: The HHA will have a qualified individual conduct a financial review annually which includes identification of recommendations and a written report.</a:t>
            </a:r>
          </a:p>
          <a:p>
            <a:endParaRPr lang="en-US" altLang="en-US" dirty="0"/>
          </a:p>
        </p:txBody>
      </p:sp>
      <p:sp>
        <p:nvSpPr>
          <p:cNvPr id="6" name="Title 5"/>
          <p:cNvSpPr>
            <a:spLocks noGrp="1"/>
          </p:cNvSpPr>
          <p:nvPr>
            <p:ph type="title"/>
          </p:nvPr>
        </p:nvSpPr>
        <p:spPr/>
        <p:txBody>
          <a:bodyPr/>
          <a:lstStyle/>
          <a:p>
            <a:r>
              <a:rPr lang="en-US" dirty="0"/>
              <a:t>Fiscal Management</a:t>
            </a:r>
          </a:p>
        </p:txBody>
      </p:sp>
      <p:sp>
        <p:nvSpPr>
          <p:cNvPr id="7" name="Text Placeholder 6">
            <a:extLst>
              <a:ext uri="{FF2B5EF4-FFF2-40B4-BE49-F238E27FC236}">
                <a16:creationId xmlns:a16="http://schemas.microsoft.com/office/drawing/2014/main" id="{2A449859-4B8E-46BD-9539-48BFAA48C0A1}"/>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#3</a:t>
            </a:r>
          </a:p>
        </p:txBody>
      </p:sp>
    </p:spTree>
    <p:extLst>
      <p:ext uri="{BB962C8B-B14F-4D97-AF65-F5344CB8AC3E}">
        <p14:creationId xmlns:p14="http://schemas.microsoft.com/office/powerpoint/2010/main" val="14614371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Text Placeholder 8"/>
          <p:cNvSpPr>
            <a:spLocks noGrp="1"/>
          </p:cNvSpPr>
          <p:nvPr>
            <p:ph type="body" sz="quarter" idx="14"/>
          </p:nvPr>
        </p:nvSpPr>
        <p:spPr bwMode="auto">
          <a:xfrm>
            <a:off x="400300" y="3042521"/>
            <a:ext cx="10770804" cy="27128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There are written policies and procedures for establishing and conveying the charges for care/services provided to patients.</a:t>
            </a:r>
          </a:p>
          <a:p>
            <a:r>
              <a:rPr lang="en-US" altLang="en-US" dirty="0"/>
              <a:t>Written charges for care/services are available upon request.</a:t>
            </a:r>
          </a:p>
          <a:p>
            <a:r>
              <a:rPr lang="en-US" altLang="en-US" dirty="0"/>
              <a:t>Personnel responsible for conveying charges are oriented and provided with education concerning the conveying of charges.</a:t>
            </a:r>
          </a:p>
        </p:txBody>
      </p:sp>
      <p:sp>
        <p:nvSpPr>
          <p:cNvPr id="500740" name="Content Placeholder 6"/>
          <p:cNvSpPr>
            <a:spLocks noGrp="1"/>
          </p:cNvSpPr>
          <p:nvPr>
            <p:ph idx="1"/>
          </p:nvPr>
        </p:nvSpPr>
        <p:spPr bwMode="auto">
          <a:xfrm>
            <a:off x="901699" y="1412160"/>
            <a:ext cx="10269405" cy="13595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HH3-4A.01: Written policies and procedures are established and implemented by the HHA that develop rates for care/ service and that describe the methods for conveying charges to the patient, the public and referral sources.</a:t>
            </a:r>
          </a:p>
        </p:txBody>
      </p:sp>
      <p:sp>
        <p:nvSpPr>
          <p:cNvPr id="6" name="Title 5"/>
          <p:cNvSpPr>
            <a:spLocks noGrp="1"/>
          </p:cNvSpPr>
          <p:nvPr>
            <p:ph type="title"/>
          </p:nvPr>
        </p:nvSpPr>
        <p:spPr/>
        <p:txBody>
          <a:bodyPr>
            <a:noAutofit/>
          </a:bodyPr>
          <a:lstStyle/>
          <a:p>
            <a:r>
              <a:rPr lang="en-US" dirty="0"/>
              <a:t>Fiscal Management</a:t>
            </a:r>
          </a:p>
        </p:txBody>
      </p:sp>
      <p:sp>
        <p:nvSpPr>
          <p:cNvPr id="500741"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3</a:t>
            </a:r>
          </a:p>
        </p:txBody>
      </p:sp>
      <p:sp>
        <p:nvSpPr>
          <p:cNvPr id="7" name="Text Placeholder 6">
            <a:extLst>
              <a:ext uri="{FF2B5EF4-FFF2-40B4-BE49-F238E27FC236}">
                <a16:creationId xmlns:a16="http://schemas.microsoft.com/office/drawing/2014/main" id="{4214066D-511A-4F04-A33F-DF6FD6CA2A13}"/>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#3</a:t>
            </a:r>
          </a:p>
        </p:txBody>
      </p:sp>
    </p:spTree>
    <p:extLst>
      <p:ext uri="{BB962C8B-B14F-4D97-AF65-F5344CB8AC3E}">
        <p14:creationId xmlns:p14="http://schemas.microsoft.com/office/powerpoint/2010/main" val="384123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5"/>
          <p:cNvSpPr>
            <a:spLocks noGrp="1"/>
          </p:cNvSpPr>
          <p:nvPr>
            <p:ph type="ctrTitle"/>
          </p:nvPr>
        </p:nvSpPr>
        <p:spPr bwMode="auto">
          <a:xfrm>
            <a:off x="568960" y="2052320"/>
            <a:ext cx="6471920" cy="2198508"/>
          </a:xfrm>
        </p:spPr>
        <p:txBody>
          <a:bodyPr>
            <a:normAutofit/>
          </a:bodyPr>
          <a:lstStyle/>
          <a:p>
            <a:r>
              <a:rPr lang="en-US" dirty="0"/>
              <a:t>Home Health Requirements</a:t>
            </a:r>
          </a:p>
        </p:txBody>
      </p:sp>
    </p:spTree>
    <p:extLst>
      <p:ext uri="{BB962C8B-B14F-4D97-AF65-F5344CB8AC3E}">
        <p14:creationId xmlns:p14="http://schemas.microsoft.com/office/powerpoint/2010/main" val="22721025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3" name="Text Placeholder 8"/>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The patient is provided written information concerning the charges for care/service at or prior to the receipt of care/service. </a:t>
            </a:r>
          </a:p>
          <a:p>
            <a:r>
              <a:rPr lang="en-US" altLang="en-US" dirty="0"/>
              <a:t>Patient records contain written documentation that the patient was informed of the charges, the expected reimbursement for third-party payors, and the financial responsibility of the patient.</a:t>
            </a:r>
          </a:p>
        </p:txBody>
      </p:sp>
      <p:sp>
        <p:nvSpPr>
          <p:cNvPr id="501764" name="Content Placeholder 6"/>
          <p:cNvSpPr>
            <a:spLocks noGrp="1"/>
          </p:cNvSpPr>
          <p:nvPr>
            <p:ph idx="1"/>
          </p:nvPr>
        </p:nvSpPr>
        <p:spPr bwMode="auto">
          <a:xfrm>
            <a:off x="901699" y="1412160"/>
            <a:ext cx="10280421" cy="1842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800" dirty="0"/>
              <a:t>Standard HH3-4C: The patient is advised orally and in writing of the charges for care/service at, or prior to, the receipt of care/ services. The HHA must advise the patient of changes both orally and in writing as soon as possible, in advance of the next home visit. Patients who are Medicare or Medicaid eligible are informed when Medicare/Medicaid assignment is accepted.</a:t>
            </a:r>
            <a:r>
              <a:rPr lang="nn-NO" altLang="en-US" sz="1800" dirty="0"/>
              <a:t>(484.50(c)(7) (G440), 484.50(c)(7)(i) (G440), 484.50(c)(7)(ii) (G440), 484.50(c)(7)(iii) (G440), 484.50(c)(7)(iv) (G440).</a:t>
            </a:r>
            <a:endParaRPr lang="en-US" altLang="en-US" sz="1800" dirty="0"/>
          </a:p>
        </p:txBody>
      </p:sp>
      <p:sp>
        <p:nvSpPr>
          <p:cNvPr id="6" name="Title 5"/>
          <p:cNvSpPr>
            <a:spLocks noGrp="1"/>
          </p:cNvSpPr>
          <p:nvPr>
            <p:ph type="title"/>
          </p:nvPr>
        </p:nvSpPr>
        <p:spPr/>
        <p:txBody>
          <a:bodyPr>
            <a:noAutofit/>
          </a:bodyPr>
          <a:lstStyle/>
          <a:p>
            <a:r>
              <a:rPr lang="en-US" dirty="0"/>
              <a:t>Fiscal Management</a:t>
            </a:r>
          </a:p>
        </p:txBody>
      </p:sp>
      <p:sp>
        <p:nvSpPr>
          <p:cNvPr id="7" name="Text Placeholder 6">
            <a:extLst>
              <a:ext uri="{FF2B5EF4-FFF2-40B4-BE49-F238E27FC236}">
                <a16:creationId xmlns:a16="http://schemas.microsoft.com/office/drawing/2014/main" id="{D17867D5-1B54-49A5-BD62-4566424647C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#3</a:t>
            </a:r>
          </a:p>
        </p:txBody>
      </p:sp>
    </p:spTree>
    <p:extLst>
      <p:ext uri="{BB962C8B-B14F-4D97-AF65-F5344CB8AC3E}">
        <p14:creationId xmlns:p14="http://schemas.microsoft.com/office/powerpoint/2010/main" val="22136196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Text Placeholder 7"/>
          <p:cNvSpPr>
            <a:spLocks noGrp="1"/>
          </p:cNvSpPr>
          <p:nvPr>
            <p:ph type="body" sz="quarter" idx="14"/>
          </p:nvPr>
        </p:nvSpPr>
        <p:spPr bwMode="auto">
          <a:xfrm>
            <a:off x="400300" y="2527299"/>
            <a:ext cx="11227256" cy="32280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verifies that patients and/or third-party payors are properly billed for care/service provided.</a:t>
            </a:r>
          </a:p>
        </p:txBody>
      </p:sp>
      <p:sp>
        <p:nvSpPr>
          <p:cNvPr id="502787" name="Content Placeholder 6"/>
          <p:cNvSpPr>
            <a:spLocks noGrp="1"/>
          </p:cNvSpPr>
          <p:nvPr>
            <p:ph idx="1"/>
          </p:nvPr>
        </p:nvSpPr>
        <p:spPr bwMode="auto">
          <a:xfrm>
            <a:off x="901699" y="1412160"/>
            <a:ext cx="10528300" cy="7215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HH3-4D.01: There is verification that the care/service(s) billed for reconciles with the care/service(s) provided by the HHA.</a:t>
            </a:r>
          </a:p>
        </p:txBody>
      </p:sp>
      <p:sp>
        <p:nvSpPr>
          <p:cNvPr id="6" name="Title 5"/>
          <p:cNvSpPr>
            <a:spLocks noGrp="1"/>
          </p:cNvSpPr>
          <p:nvPr>
            <p:ph type="title"/>
          </p:nvPr>
        </p:nvSpPr>
        <p:spPr>
          <a:xfrm>
            <a:off x="374900" y="537058"/>
            <a:ext cx="11029699" cy="701731"/>
          </a:xfrm>
        </p:spPr>
        <p:txBody>
          <a:bodyPr/>
          <a:lstStyle/>
          <a:p>
            <a:r>
              <a:rPr lang="en-US" dirty="0"/>
              <a:t>Fiscal Management</a:t>
            </a:r>
          </a:p>
        </p:txBody>
      </p:sp>
      <p:sp>
        <p:nvSpPr>
          <p:cNvPr id="9" name="Text Placeholder 6">
            <a:extLst>
              <a:ext uri="{FF2B5EF4-FFF2-40B4-BE49-F238E27FC236}">
                <a16:creationId xmlns:a16="http://schemas.microsoft.com/office/drawing/2014/main" id="{2C44C0B8-ED5D-4526-AFA0-AEF25753ADD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#3</a:t>
            </a:r>
          </a:p>
        </p:txBody>
      </p:sp>
    </p:spTree>
    <p:extLst>
      <p:ext uri="{BB962C8B-B14F-4D97-AF65-F5344CB8AC3E}">
        <p14:creationId xmlns:p14="http://schemas.microsoft.com/office/powerpoint/2010/main" val="31053645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Tips for Compliance</a:t>
            </a:r>
          </a:p>
        </p:txBody>
      </p:sp>
      <p:sp>
        <p:nvSpPr>
          <p:cNvPr id="5" name="Text Placeholder 4"/>
          <p:cNvSpPr>
            <a:spLocks noGrp="1"/>
          </p:cNvSpPr>
          <p:nvPr>
            <p:ph type="body" sz="quarter" idx="10"/>
          </p:nvPr>
        </p:nvSpPr>
        <p:spPr/>
        <p:txBody>
          <a:bodyPr/>
          <a:lstStyle/>
          <a:p>
            <a:pPr marL="347472" indent="-347472"/>
            <a:r>
              <a:rPr lang="en-US" dirty="0"/>
              <a:t>Budget</a:t>
            </a:r>
          </a:p>
          <a:p>
            <a:pPr marL="347472" indent="-347472"/>
            <a:r>
              <a:rPr lang="en-US" dirty="0"/>
              <a:t>Governing body meeting minutes to demonstrate review of budget</a:t>
            </a:r>
          </a:p>
          <a:p>
            <a:pPr marL="347472" indent="-347472"/>
            <a:r>
              <a:rPr lang="en-US" dirty="0"/>
              <a:t>Medicare Cost Report</a:t>
            </a:r>
          </a:p>
          <a:p>
            <a:pPr marL="347472" indent="-347472"/>
            <a:r>
              <a:rPr lang="en-US" dirty="0"/>
              <a:t>Evidence patients are informed of financial liability upon admission and </a:t>
            </a:r>
            <a:br>
              <a:rPr lang="en-US" dirty="0"/>
            </a:br>
            <a:r>
              <a:rPr lang="en-US" dirty="0"/>
              <a:t>when there are changes</a:t>
            </a:r>
          </a:p>
          <a:p>
            <a:pPr marL="347472" indent="-347472"/>
            <a:r>
              <a:rPr lang="en-US" dirty="0"/>
              <a:t>List of care/service rates</a:t>
            </a:r>
          </a:p>
        </p:txBody>
      </p:sp>
    </p:spTree>
    <p:extLst>
      <p:ext uri="{BB962C8B-B14F-4D97-AF65-F5344CB8AC3E}">
        <p14:creationId xmlns:p14="http://schemas.microsoft.com/office/powerpoint/2010/main" val="38821580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bwMode="auto"/>
        <p:txBody>
          <a:bodyPr>
            <a:normAutofit/>
          </a:bodyPr>
          <a:lstStyle/>
          <a:p>
            <a:r>
              <a:rPr lang="en-US" dirty="0"/>
              <a:t>Workbook Tools</a:t>
            </a:r>
          </a:p>
        </p:txBody>
      </p:sp>
      <p:sp>
        <p:nvSpPr>
          <p:cNvPr id="142339" name="Content Placeholder 2"/>
          <p:cNvSpPr>
            <a:spLocks noGrp="1"/>
          </p:cNvSpPr>
          <p:nvPr>
            <p:ph type="body" sz="quarter" idx="10"/>
          </p:nvPr>
        </p:nvSpPr>
        <p:spPr/>
        <p:txBody>
          <a:bodyPr/>
          <a:lstStyle/>
          <a:p>
            <a:r>
              <a:rPr lang="en-US" dirty="0"/>
              <a:t>Compliance Checklist</a:t>
            </a:r>
          </a:p>
          <a:p>
            <a:r>
              <a:rPr lang="en-US" dirty="0"/>
              <a:t>Self-Audit</a:t>
            </a:r>
          </a:p>
          <a:p>
            <a:r>
              <a:rPr lang="en-US" dirty="0"/>
              <a:t>Home Health Financial Disclosure Statement</a:t>
            </a:r>
          </a:p>
          <a:p>
            <a:endParaRPr lang="en-US" dirty="0"/>
          </a:p>
          <a:p>
            <a:endParaRPr lang="en-US" dirty="0"/>
          </a:p>
        </p:txBody>
      </p:sp>
    </p:spTree>
    <p:extLst>
      <p:ext uri="{BB962C8B-B14F-4D97-AF65-F5344CB8AC3E}">
        <p14:creationId xmlns:p14="http://schemas.microsoft.com/office/powerpoint/2010/main" val="26622291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15627164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7205-0B88-744E-B19F-C7AD61A3B90B}"/>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42540467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bwMode="auto"/>
        <p:txBody>
          <a:bodyPr>
            <a:normAutofit/>
          </a:bodyPr>
          <a:lstStyle/>
          <a:p>
            <a:r>
              <a:rPr lang="en-US" dirty="0"/>
              <a:t>Section 4</a:t>
            </a:r>
          </a:p>
        </p:txBody>
      </p:sp>
      <p:sp>
        <p:nvSpPr>
          <p:cNvPr id="143363" name="Content Placeholder 2"/>
          <p:cNvSpPr>
            <a:spLocks noGrp="1"/>
          </p:cNvSpPr>
          <p:nvPr>
            <p:ph type="body" sz="quarter" idx="10"/>
          </p:nvPr>
        </p:nvSpPr>
        <p:spPr/>
        <p:txBody>
          <a:bodyPr>
            <a:normAutofit/>
          </a:bodyPr>
          <a:lstStyle/>
          <a:p>
            <a:pPr marL="0" indent="0">
              <a:buNone/>
            </a:pPr>
            <a:r>
              <a:rPr lang="en-US" dirty="0">
                <a:latin typeface="Montserrat Medium" panose="00000600000000000000" pitchFamily="2" charset="0"/>
              </a:rPr>
              <a:t>HUMAN RESOURCE MANAGEMENT</a:t>
            </a:r>
          </a:p>
          <a:p>
            <a:r>
              <a:rPr lang="en-US" dirty="0"/>
              <a:t>The standards in this section apply to all categories of personnel in the organization unless otherwise specified. Personnel may include, but are not limited to, support personnel, licensed clinical personnel, unlicensed clinical personnel, administrative and/or supervisory employees, contract personnel, independent contractors, volunteers, and students completing clinical internships. This section includes requirements for personnel records including skill assessments and competencies. </a:t>
            </a:r>
          </a:p>
        </p:txBody>
      </p:sp>
    </p:spTree>
    <p:extLst>
      <p:ext uri="{BB962C8B-B14F-4D97-AF65-F5344CB8AC3E}">
        <p14:creationId xmlns:p14="http://schemas.microsoft.com/office/powerpoint/2010/main" val="39134048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9" name="Text Placeholder 5"/>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has a personnel record for all employees of the HHA that is available for inspection by federal, state regulatory agencies and accreditation organizations.</a:t>
            </a:r>
          </a:p>
          <a:p>
            <a:r>
              <a:rPr lang="en-US" altLang="en-US" dirty="0"/>
              <a:t>Personnel files are kept in a confidential manner.</a:t>
            </a:r>
          </a:p>
        </p:txBody>
      </p:sp>
      <p:sp>
        <p:nvSpPr>
          <p:cNvPr id="505860"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HH4-1A.01: Written policies and procedures are established and implemented that describe the procedures to be used in the management of personnel files and confidential personnel records.</a:t>
            </a:r>
          </a:p>
        </p:txBody>
      </p:sp>
      <p:sp>
        <p:nvSpPr>
          <p:cNvPr id="4" name="Title 3"/>
          <p:cNvSpPr>
            <a:spLocks noGrp="1"/>
          </p:cNvSpPr>
          <p:nvPr>
            <p:ph type="title"/>
          </p:nvPr>
        </p:nvSpPr>
        <p:spPr/>
        <p:txBody>
          <a:bodyPr/>
          <a:lstStyle/>
          <a:p>
            <a:r>
              <a:rPr lang="en-US" dirty="0"/>
              <a:t>Human Resource Management</a:t>
            </a:r>
          </a:p>
        </p:txBody>
      </p:sp>
      <p:sp>
        <p:nvSpPr>
          <p:cNvPr id="505861" name="Text Placeholder 6"/>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4</a:t>
            </a:r>
          </a:p>
        </p:txBody>
      </p:sp>
      <p:sp>
        <p:nvSpPr>
          <p:cNvPr id="6" name="Text Placeholder 6">
            <a:extLst>
              <a:ext uri="{FF2B5EF4-FFF2-40B4-BE49-F238E27FC236}">
                <a16:creationId xmlns:a16="http://schemas.microsoft.com/office/drawing/2014/main" id="{79BA65E9-F5FD-4B2B-82CE-48B51EA3855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2134114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lstStyle/>
          <a:p>
            <a:r>
              <a:rPr lang="en-US" dirty="0"/>
              <a:t>Personnel files contain:</a:t>
            </a:r>
          </a:p>
          <a:p>
            <a:pPr lvl="2"/>
            <a:r>
              <a:rPr lang="en-US" dirty="0"/>
              <a:t>Position application</a:t>
            </a:r>
          </a:p>
          <a:p>
            <a:pPr lvl="2"/>
            <a:r>
              <a:rPr lang="en-US" dirty="0"/>
              <a:t>Dated and signed withholding statements</a:t>
            </a:r>
          </a:p>
          <a:p>
            <a:pPr lvl="2"/>
            <a:r>
              <a:rPr lang="en-US" dirty="0"/>
              <a:t>Form I-9 (employee eligibility verification which confirms citizenship or legal authorization to work in the United States)</a:t>
            </a:r>
          </a:p>
        </p:txBody>
      </p:sp>
      <p:sp>
        <p:nvSpPr>
          <p:cNvPr id="506883"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HH4-1A.02: Prior to or at the time of hire all personnel complete appropriate documentation.</a:t>
            </a:r>
          </a:p>
        </p:txBody>
      </p:sp>
      <p:sp>
        <p:nvSpPr>
          <p:cNvPr id="6" name="Title 5"/>
          <p:cNvSpPr>
            <a:spLocks noGrp="1"/>
          </p:cNvSpPr>
          <p:nvPr>
            <p:ph type="title"/>
          </p:nvPr>
        </p:nvSpPr>
        <p:spPr/>
        <p:txBody>
          <a:bodyPr/>
          <a:lstStyle/>
          <a:p>
            <a:r>
              <a:rPr lang="en-US" dirty="0"/>
              <a:t>Human Resource Management</a:t>
            </a:r>
          </a:p>
        </p:txBody>
      </p:sp>
      <p:sp>
        <p:nvSpPr>
          <p:cNvPr id="7" name="Text Placeholder 6">
            <a:extLst>
              <a:ext uri="{FF2B5EF4-FFF2-40B4-BE49-F238E27FC236}">
                <a16:creationId xmlns:a16="http://schemas.microsoft.com/office/drawing/2014/main" id="{01A34E11-5E1D-4137-B0B1-5587C41ECC91}"/>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3448840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normAutofit/>
          </a:bodyPr>
          <a:lstStyle/>
          <a:p>
            <a:pPr lvl="0"/>
            <a:r>
              <a:rPr lang="en-US" dirty="0"/>
              <a:t>Personnel  includes, but is not limited to: support personnel, licensed clinical personnel, unlicensed clinical personnel, administrative and/or supervisory personnel, contract personnel, and volunteers.</a:t>
            </a:r>
          </a:p>
          <a:p>
            <a:r>
              <a:rPr lang="en-US" dirty="0"/>
              <a:t>For contract staff the organization must have access to all of the above items, except position application, withholding statement, I-9, and personnel handbook. The remainder of items must be available for review during survey but do not need to be kept on site.</a:t>
            </a:r>
          </a:p>
          <a:p>
            <a:r>
              <a:rPr lang="en-US" dirty="0"/>
              <a:t>Direct patient care - care of a patient provided personally by a staff member or contracted individual/organization in a patient’s residence or healthcare facility. Direct patient care may involve any aspects of the health care of a patient, including treatments, counseling, self-care, patient education, and administration of medication.</a:t>
            </a:r>
          </a:p>
          <a:p>
            <a:r>
              <a:rPr lang="en-US" dirty="0"/>
              <a:t> </a:t>
            </a:r>
          </a:p>
          <a:p>
            <a:endParaRPr lang="en-US" dirty="0"/>
          </a:p>
        </p:txBody>
      </p:sp>
      <p:sp>
        <p:nvSpPr>
          <p:cNvPr id="506883"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HH4-1B.01:</a:t>
            </a:r>
            <a:r>
              <a:rPr lang="en-US" dirty="0"/>
              <a:t>All personnel files at a minimum contain or verify the following items. (Informational Standard Only) </a:t>
            </a:r>
          </a:p>
          <a:p>
            <a:endParaRPr lang="en-US" altLang="en-US" dirty="0"/>
          </a:p>
        </p:txBody>
      </p:sp>
      <p:sp>
        <p:nvSpPr>
          <p:cNvPr id="6" name="Title 5"/>
          <p:cNvSpPr>
            <a:spLocks noGrp="1"/>
          </p:cNvSpPr>
          <p:nvPr>
            <p:ph type="title"/>
          </p:nvPr>
        </p:nvSpPr>
        <p:spPr/>
        <p:txBody>
          <a:bodyPr/>
          <a:lstStyle/>
          <a:p>
            <a:r>
              <a:rPr lang="en-US" dirty="0"/>
              <a:t>Human Resource Management</a:t>
            </a:r>
          </a:p>
        </p:txBody>
      </p:sp>
      <p:sp>
        <p:nvSpPr>
          <p:cNvPr id="7" name="Text Placeholder 6">
            <a:extLst>
              <a:ext uri="{FF2B5EF4-FFF2-40B4-BE49-F238E27FC236}">
                <a16:creationId xmlns:a16="http://schemas.microsoft.com/office/drawing/2014/main" id="{0AFFB160-89BA-41DB-9678-51D8C936648F}"/>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4026330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387350" y="378814"/>
            <a:ext cx="11106150" cy="951700"/>
          </a:xfrm>
        </p:spPr>
        <p:txBody>
          <a:bodyPr>
            <a:normAutofit/>
          </a:bodyPr>
          <a:lstStyle/>
          <a:p>
            <a:r>
              <a:rPr lang="en-US" altLang="en-US" dirty="0"/>
              <a:t>Home Health Agency Requirements</a:t>
            </a:r>
          </a:p>
        </p:txBody>
      </p:sp>
      <p:sp>
        <p:nvSpPr>
          <p:cNvPr id="58371" name="Content Placeholder 2"/>
          <p:cNvSpPr>
            <a:spLocks noGrp="1"/>
          </p:cNvSpPr>
          <p:nvPr>
            <p:ph type="body" sz="quarter" idx="10"/>
          </p:nvPr>
        </p:nvSpPr>
        <p:spPr>
          <a:xfrm>
            <a:off x="387350" y="1435100"/>
            <a:ext cx="11106150" cy="4381500"/>
          </a:xfrm>
        </p:spPr>
        <p:txBody>
          <a:bodyPr/>
          <a:lstStyle/>
          <a:p>
            <a:r>
              <a:rPr lang="en-US" altLang="en-US" dirty="0"/>
              <a:t>General Requirements</a:t>
            </a:r>
          </a:p>
          <a:p>
            <a:pPr lvl="1"/>
            <a:r>
              <a:rPr lang="en-US" altLang="en-US" dirty="0"/>
              <a:t>State Operations Manual, Chapter 2, Section 2180C</a:t>
            </a:r>
          </a:p>
          <a:p>
            <a:r>
              <a:rPr lang="en-US" altLang="en-US" dirty="0"/>
              <a:t>Is primarily engaged in providing Skilled Nursing services and other </a:t>
            </a:r>
            <a:br>
              <a:rPr lang="en-US" altLang="en-US" dirty="0"/>
            </a:br>
            <a:r>
              <a:rPr lang="en-US" altLang="en-US" dirty="0"/>
              <a:t>therapeutic services</a:t>
            </a:r>
          </a:p>
          <a:p>
            <a:pPr lvl="1"/>
            <a:r>
              <a:rPr lang="en-US" altLang="en-US" dirty="0"/>
              <a:t>Medicare Benefit Policy Manual Chapter 7, Section 40</a:t>
            </a:r>
          </a:p>
          <a:p>
            <a:r>
              <a:rPr lang="en-US" altLang="en-US" dirty="0"/>
              <a:t>Policies are established by a group of professionals (associated with the agency), including one or more physicians and one or more Registered Nurses to govern the services that it provides</a:t>
            </a:r>
          </a:p>
        </p:txBody>
      </p:sp>
    </p:spTree>
    <p:extLst>
      <p:ext uri="{BB962C8B-B14F-4D97-AF65-F5344CB8AC3E}">
        <p14:creationId xmlns:p14="http://schemas.microsoft.com/office/powerpoint/2010/main" val="5558455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Credentialing information includes a review of professional occupational licensure, certification, registration or other training as required by state boards and/or professional associations for continued credentialing.</a:t>
            </a:r>
          </a:p>
          <a:p>
            <a:r>
              <a:rPr lang="en-US" altLang="en-US" dirty="0"/>
              <a:t>Primary source verification.</a:t>
            </a:r>
          </a:p>
        </p:txBody>
      </p:sp>
      <p:sp>
        <p:nvSpPr>
          <p:cNvPr id="50790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HH4-2B.01: Licensed personnel credentialing activities are conducted at the time of hire and prior to expiration of the credentials to verify qualifications of all personnel.</a:t>
            </a:r>
          </a:p>
        </p:txBody>
      </p:sp>
      <p:sp>
        <p:nvSpPr>
          <p:cNvPr id="4" name="Title 3"/>
          <p:cNvSpPr>
            <a:spLocks noGrp="1"/>
          </p:cNvSpPr>
          <p:nvPr>
            <p:ph type="title"/>
          </p:nvPr>
        </p:nvSpPr>
        <p:spPr/>
        <p:txBody>
          <a:bodyPr/>
          <a:lstStyle/>
          <a:p>
            <a:r>
              <a:rPr lang="en-US" dirty="0"/>
              <a:t>Human Resource Management</a:t>
            </a:r>
          </a:p>
        </p:txBody>
      </p:sp>
      <p:sp>
        <p:nvSpPr>
          <p:cNvPr id="9" name="Text Placeholder 6">
            <a:extLst>
              <a:ext uri="{FF2B5EF4-FFF2-40B4-BE49-F238E27FC236}">
                <a16:creationId xmlns:a16="http://schemas.microsoft.com/office/drawing/2014/main" id="{34970B9F-4CED-4643-893C-172380A739B7}"/>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245236515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3" name="Text Placeholder 10"/>
          <p:cNvSpPr>
            <a:spLocks noGrp="1"/>
          </p:cNvSpPr>
          <p:nvPr>
            <p:ph type="body" sz="quarter" idx="14"/>
          </p:nvPr>
        </p:nvSpPr>
        <p:spPr bwMode="auto">
          <a:xfrm>
            <a:off x="400300" y="3218280"/>
            <a:ext cx="11227256" cy="27128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dirty="0"/>
              <a:t>Prior to patient contact, direct care personnel provide or have: </a:t>
            </a:r>
          </a:p>
          <a:p>
            <a:pPr marL="742950" lvl="1" indent="-285750"/>
            <a:r>
              <a:rPr lang="en-US" dirty="0"/>
              <a:t>Upon hire personnel provide evidence of a baseline TB skin or blood test. </a:t>
            </a:r>
          </a:p>
          <a:p>
            <a:pPr marL="742950" lvl="1" indent="-285750"/>
            <a:r>
              <a:rPr lang="en-US" dirty="0"/>
              <a:t>Prior to patient contact, an individual TB risk assessment and symptom evaluation are completed to determine if high risk exposures have occurred since administration of the baseline TB test.</a:t>
            </a:r>
          </a:p>
          <a:p>
            <a:pPr marL="742950" lvl="1" indent="-285750"/>
            <a:r>
              <a:rPr lang="en-US" dirty="0"/>
              <a:t>If there is no evidence of a baseline TB skin or blood test, TB testing is conducted by the organization.</a:t>
            </a:r>
          </a:p>
          <a:p>
            <a:r>
              <a:rPr lang="en-US" dirty="0"/>
              <a:t>An organization conducts an annual TB risk assessment to determine the need, type, and frequency of testing/assessment for direct care personnel.</a:t>
            </a:r>
          </a:p>
          <a:p>
            <a:r>
              <a:rPr lang="en-US" dirty="0"/>
              <a:t>Annual TB testing of health care professionals is not recommended unless there is a known </a:t>
            </a:r>
            <a:br>
              <a:rPr lang="en-US" dirty="0"/>
            </a:br>
            <a:r>
              <a:rPr lang="en-US" dirty="0"/>
              <a:t>exposure or ongoing transmission.</a:t>
            </a:r>
          </a:p>
          <a:p>
            <a:endParaRPr lang="en-US" altLang="en-US" dirty="0"/>
          </a:p>
        </p:txBody>
      </p:sp>
      <p:sp>
        <p:nvSpPr>
          <p:cNvPr id="508932" name="Content Placeholder 9"/>
          <p:cNvSpPr>
            <a:spLocks noGrp="1"/>
          </p:cNvSpPr>
          <p:nvPr>
            <p:ph idx="1"/>
          </p:nvPr>
        </p:nvSpPr>
        <p:spPr bwMode="auto">
          <a:xfrm>
            <a:off x="901699" y="1412159"/>
            <a:ext cx="10528300" cy="15734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dirty="0"/>
              <a:t>Standard HH4-2C.01:</a:t>
            </a:r>
            <a:r>
              <a:rPr lang="en-US" dirty="0"/>
              <a:t>Written policies and procedures are established and implemented in regard to all direct care personnel having a baseline Tuberculosis (TB) test at any point in the past or in accordance with state requirements.  Prior to patient contact, an individual TB risk assessment and a symptom evaluation are completed.</a:t>
            </a:r>
          </a:p>
        </p:txBody>
      </p:sp>
      <p:sp>
        <p:nvSpPr>
          <p:cNvPr id="6" name="Title 5"/>
          <p:cNvSpPr>
            <a:spLocks noGrp="1"/>
          </p:cNvSpPr>
          <p:nvPr>
            <p:ph type="title"/>
          </p:nvPr>
        </p:nvSpPr>
        <p:spPr/>
        <p:txBody>
          <a:bodyPr>
            <a:normAutofit/>
          </a:bodyPr>
          <a:lstStyle/>
          <a:p>
            <a:r>
              <a:rPr lang="en-US" dirty="0"/>
              <a:t>Human Resource Management</a:t>
            </a:r>
          </a:p>
        </p:txBody>
      </p:sp>
      <p:sp>
        <p:nvSpPr>
          <p:cNvPr id="9" name="Text Placeholder 6">
            <a:extLst>
              <a:ext uri="{FF2B5EF4-FFF2-40B4-BE49-F238E27FC236}">
                <a16:creationId xmlns:a16="http://schemas.microsoft.com/office/drawing/2014/main" id="{8B3D6B5B-3E6D-4C59-AA7B-2FB7E140B39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4841056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5"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Personnel sign a declination statement for the Hepatitis B vaccination within 10 working days of employment if they choose not to become vaccinated.</a:t>
            </a:r>
          </a:p>
        </p:txBody>
      </p:sp>
      <p:sp>
        <p:nvSpPr>
          <p:cNvPr id="509956"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HH4-2D.01: Written policies and procedures are established and implemented for all direct care personnel to have access to the Hepatitis B vaccine as each job classification indicates and as described in federal CDC and OSHA standards.</a:t>
            </a:r>
          </a:p>
        </p:txBody>
      </p:sp>
      <p:sp>
        <p:nvSpPr>
          <p:cNvPr id="2" name="Title 1"/>
          <p:cNvSpPr>
            <a:spLocks noGrp="1"/>
          </p:cNvSpPr>
          <p:nvPr>
            <p:ph type="title"/>
          </p:nvPr>
        </p:nvSpPr>
        <p:spPr/>
        <p:txBody>
          <a:bodyPr/>
          <a:lstStyle/>
          <a:p>
            <a:r>
              <a:rPr lang="en-US" dirty="0"/>
              <a:t>Human Resource Management</a:t>
            </a:r>
          </a:p>
        </p:txBody>
      </p:sp>
      <p:sp>
        <p:nvSpPr>
          <p:cNvPr id="509957" name="Text Placeholder 4"/>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9" name="Text Placeholder 6">
            <a:extLst>
              <a:ext uri="{FF2B5EF4-FFF2-40B4-BE49-F238E27FC236}">
                <a16:creationId xmlns:a16="http://schemas.microsoft.com/office/drawing/2014/main" id="{D773B801-6DB5-4481-B402-57305ACCCDAB}"/>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21489107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The job description lists:</a:t>
            </a:r>
          </a:p>
          <a:p>
            <a:pPr marL="742950" lvl="1" indent="-285750"/>
            <a:r>
              <a:rPr lang="en-US" dirty="0"/>
              <a:t>Job duties</a:t>
            </a:r>
          </a:p>
          <a:p>
            <a:pPr marL="742950" lvl="1" indent="-285750"/>
            <a:r>
              <a:rPr lang="en-US" dirty="0"/>
              <a:t>Reporting responsibilities</a:t>
            </a:r>
          </a:p>
          <a:p>
            <a:pPr marL="742950" lvl="1" indent="-285750"/>
            <a:r>
              <a:rPr lang="en-US" dirty="0"/>
              <a:t>Minimum job qualifications, experience requirements, education, and training</a:t>
            </a:r>
          </a:p>
          <a:p>
            <a:pPr marL="742950" lvl="1" indent="-285750"/>
            <a:r>
              <a:rPr lang="en-US" dirty="0"/>
              <a:t>Requirements for the job</a:t>
            </a:r>
          </a:p>
          <a:p>
            <a:pPr marL="742950" lvl="1" indent="-285750"/>
            <a:r>
              <a:rPr lang="en-US" dirty="0"/>
              <a:t>Physical and environmental requirements with or without reasonable accommodation</a:t>
            </a:r>
          </a:p>
          <a:p>
            <a:r>
              <a:rPr lang="en-US" dirty="0"/>
              <a:t>Reviewed at hire and whenever the job description changes.</a:t>
            </a:r>
          </a:p>
        </p:txBody>
      </p:sp>
      <p:sp>
        <p:nvSpPr>
          <p:cNvPr id="510980"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HH4-2E.01: There is a job description for each position within the HHA which is consistent with the organizational chart with respect to function and reporting responsibilities.</a:t>
            </a:r>
          </a:p>
        </p:txBody>
      </p:sp>
      <p:sp>
        <p:nvSpPr>
          <p:cNvPr id="2" name="Title 1"/>
          <p:cNvSpPr>
            <a:spLocks noGrp="1"/>
          </p:cNvSpPr>
          <p:nvPr>
            <p:ph type="title"/>
          </p:nvPr>
        </p:nvSpPr>
        <p:spPr/>
        <p:txBody>
          <a:bodyPr/>
          <a:lstStyle/>
          <a:p>
            <a:r>
              <a:rPr lang="en-US" dirty="0"/>
              <a:t>Human Resource Management</a:t>
            </a:r>
          </a:p>
        </p:txBody>
      </p:sp>
      <p:sp>
        <p:nvSpPr>
          <p:cNvPr id="9" name="Text Placeholder 6">
            <a:extLst>
              <a:ext uri="{FF2B5EF4-FFF2-40B4-BE49-F238E27FC236}">
                <a16:creationId xmlns:a16="http://schemas.microsoft.com/office/drawing/2014/main" id="{AEA5429B-9235-4C9C-9A57-B645BA81E86F}"/>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7209248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3"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conducts a Motor Vehicle Records (MVR) check on all personnel who are required to transport patients as part of their job duties, at time of hire and annually.</a:t>
            </a:r>
          </a:p>
        </p:txBody>
      </p:sp>
      <p:sp>
        <p:nvSpPr>
          <p:cNvPr id="512004"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HH4-2F.01: All personnel who transport patients in the course of their duties, have a valid state driver's license appropriate to the type of vehicle being operated and are in compliance with state laws.</a:t>
            </a:r>
          </a:p>
        </p:txBody>
      </p:sp>
      <p:sp>
        <p:nvSpPr>
          <p:cNvPr id="2" name="Title 1"/>
          <p:cNvSpPr>
            <a:spLocks noGrp="1"/>
          </p:cNvSpPr>
          <p:nvPr>
            <p:ph type="title"/>
          </p:nvPr>
        </p:nvSpPr>
        <p:spPr/>
        <p:txBody>
          <a:bodyPr/>
          <a:lstStyle/>
          <a:p>
            <a:r>
              <a:rPr lang="en-US" dirty="0"/>
              <a:t>Human Resource Management</a:t>
            </a:r>
          </a:p>
        </p:txBody>
      </p:sp>
      <p:sp>
        <p:nvSpPr>
          <p:cNvPr id="512005" name="Text Placeholder 4"/>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9" name="Text Placeholder 6">
            <a:extLst>
              <a:ext uri="{FF2B5EF4-FFF2-40B4-BE49-F238E27FC236}">
                <a16:creationId xmlns:a16="http://schemas.microsoft.com/office/drawing/2014/main" id="{66724BE6-A68F-4D5D-A68C-E4779C79F43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41588684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7" name="Text Placeholder 4"/>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obtains a criminal background check, Office of Inspector General (OIG) exclusion list check and national sex offender registry check on all employees who have direct patient contact. </a:t>
            </a:r>
          </a:p>
          <a:p>
            <a:r>
              <a:rPr lang="en-US" altLang="en-US" dirty="0"/>
              <a:t>The HHA contracts require that all contracted entities obtain criminal background check, Office of Inspector General exclusion list check and national sex offender registry check on contracted employees who have direct patient contact.</a:t>
            </a:r>
          </a:p>
        </p:txBody>
      </p:sp>
      <p:sp>
        <p:nvSpPr>
          <p:cNvPr id="513028"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HH4-2H.01: Written policies and procedures are established and implemented in regard to background checks being completed on personnel that have direct patient care and/or access to patient records. Background checks include: Office of Inspector General exclusion list, criminal background record and national sex offender registry.</a:t>
            </a:r>
          </a:p>
        </p:txBody>
      </p:sp>
      <p:sp>
        <p:nvSpPr>
          <p:cNvPr id="2" name="Title 1"/>
          <p:cNvSpPr>
            <a:spLocks noGrp="1"/>
          </p:cNvSpPr>
          <p:nvPr>
            <p:ph type="title"/>
          </p:nvPr>
        </p:nvSpPr>
        <p:spPr/>
        <p:txBody>
          <a:bodyPr>
            <a:noAutofit/>
          </a:bodyPr>
          <a:lstStyle/>
          <a:p>
            <a:r>
              <a:rPr lang="en-US" dirty="0"/>
              <a:t>Human Resource Management</a:t>
            </a:r>
          </a:p>
        </p:txBody>
      </p:sp>
      <p:sp>
        <p:nvSpPr>
          <p:cNvPr id="6" name="Text Placeholder 6">
            <a:extLst>
              <a:ext uri="{FF2B5EF4-FFF2-40B4-BE49-F238E27FC236}">
                <a16:creationId xmlns:a16="http://schemas.microsoft.com/office/drawing/2014/main" id="{DD8813AB-10B8-41A2-A700-6D2EC8B77D4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1406011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Human Resource Management</a:t>
            </a:r>
          </a:p>
        </p:txBody>
      </p:sp>
      <p:sp>
        <p:nvSpPr>
          <p:cNvPr id="514051"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obtains a criminal background check and OIG exclusion list check on all HHA employees who have access to patient records.</a:t>
            </a:r>
          </a:p>
          <a:p>
            <a:r>
              <a:rPr lang="en-US" altLang="en-US" dirty="0"/>
              <a:t>HHA contracts require that all contracted entities obtain criminal background checks and OIG exclusion list check on contracted employees who have access to patient records.</a:t>
            </a:r>
          </a:p>
          <a:p>
            <a:r>
              <a:rPr lang="en-US" altLang="en-US" dirty="0"/>
              <a:t>Criminal background checks are obtained in accordance with state requirements. In the absence of state requirements, criminal background checks are obtained within three months of the date of employment for all states in which the individual has lived or worked during past three years.</a:t>
            </a:r>
          </a:p>
        </p:txBody>
      </p:sp>
      <p:sp>
        <p:nvSpPr>
          <p:cNvPr id="514052" name="Text Placeholder 7"/>
          <p:cNvSpPr>
            <a:spLocks noGrp="1"/>
          </p:cNvSpPr>
          <p:nvPr>
            <p:ph idx="4294967295"/>
          </p:nvPr>
        </p:nvSpPr>
        <p:spPr bwMode="auto">
          <a:xfrm>
            <a:off x="1663700" y="1412875"/>
            <a:ext cx="10528300" cy="111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7" name="Text Placeholder 6">
            <a:extLst>
              <a:ext uri="{FF2B5EF4-FFF2-40B4-BE49-F238E27FC236}">
                <a16:creationId xmlns:a16="http://schemas.microsoft.com/office/drawing/2014/main" id="{CC7B3D73-B650-4860-A706-D6AC4FA9F7CB}"/>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212370914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a:bodyPr>
          <a:lstStyle/>
          <a:p>
            <a:r>
              <a:rPr lang="en-US" dirty="0"/>
              <a:t>Personnel policies and procedures and/or an Employee Handbook include, but are not limited to:</a:t>
            </a:r>
          </a:p>
          <a:p>
            <a:pPr marL="742950" lvl="1" indent="-285750"/>
            <a:r>
              <a:rPr lang="en-US" dirty="0"/>
              <a:t>Wages</a:t>
            </a:r>
          </a:p>
          <a:p>
            <a:pPr marL="742950" lvl="1" indent="-285750"/>
            <a:r>
              <a:rPr lang="en-US" dirty="0"/>
              <a:t>Benefits</a:t>
            </a:r>
          </a:p>
          <a:p>
            <a:pPr marL="742950" lvl="1" indent="-285750"/>
            <a:r>
              <a:rPr lang="en-US" dirty="0"/>
              <a:t>Grievances and complaints</a:t>
            </a:r>
          </a:p>
          <a:p>
            <a:pPr marL="742950" lvl="1" indent="-285750"/>
            <a:r>
              <a:rPr lang="en-US" dirty="0"/>
              <a:t>Recruitment, hiring and retention of personnel</a:t>
            </a:r>
          </a:p>
          <a:p>
            <a:pPr marL="742950" lvl="1" indent="-285750"/>
            <a:r>
              <a:rPr lang="en-US" dirty="0"/>
              <a:t>Disciplinary action/termination of employment</a:t>
            </a:r>
          </a:p>
          <a:p>
            <a:pPr marL="742950" lvl="1" indent="-285750"/>
            <a:r>
              <a:rPr lang="en-US" dirty="0"/>
              <a:t>Professional boundaries and conflict of interest</a:t>
            </a:r>
          </a:p>
          <a:p>
            <a:pPr marL="742950" lvl="1" indent="-285750"/>
            <a:r>
              <a:rPr lang="en-US" dirty="0"/>
              <a:t>Performance expectations and evaluations</a:t>
            </a:r>
          </a:p>
        </p:txBody>
      </p:sp>
      <p:sp>
        <p:nvSpPr>
          <p:cNvPr id="515075"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HH4-2I.01: Written personnel policies and procedures and/or an Employee Handbook are established and implemented describing the activities related to personnel management.</a:t>
            </a:r>
          </a:p>
        </p:txBody>
      </p:sp>
      <p:sp>
        <p:nvSpPr>
          <p:cNvPr id="2" name="Title 1"/>
          <p:cNvSpPr>
            <a:spLocks noGrp="1"/>
          </p:cNvSpPr>
          <p:nvPr>
            <p:ph type="title"/>
          </p:nvPr>
        </p:nvSpPr>
        <p:spPr/>
        <p:txBody>
          <a:bodyPr/>
          <a:lstStyle/>
          <a:p>
            <a:r>
              <a:rPr lang="en-US" dirty="0"/>
              <a:t>Human Resource Management</a:t>
            </a:r>
          </a:p>
        </p:txBody>
      </p:sp>
      <p:sp>
        <p:nvSpPr>
          <p:cNvPr id="9" name="Text Placeholder 6">
            <a:extLst>
              <a:ext uri="{FF2B5EF4-FFF2-40B4-BE49-F238E27FC236}">
                <a16:creationId xmlns:a16="http://schemas.microsoft.com/office/drawing/2014/main" id="{502983FE-0727-402A-806F-BF5775B04E0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16263326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9" name="Text Placeholder 4"/>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Policies and procedures describe how performance evaluations are conducted, who conducts them, and when they are to be conducted.</a:t>
            </a:r>
          </a:p>
          <a:p>
            <a:r>
              <a:rPr lang="en-US" altLang="en-US" dirty="0"/>
              <a:t>Personnel evaluations are completed, shared, reviewed and signed by the supervisor and employee on an annual basis.</a:t>
            </a:r>
          </a:p>
        </p:txBody>
      </p:sp>
      <p:sp>
        <p:nvSpPr>
          <p:cNvPr id="516100"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r>
              <a:rPr lang="en-US" altLang="en-US" dirty="0"/>
              <a:t>Standard HH4-2J.01: Written policies and procedures are established and implemented in regard to written annual performance evaluations being completed for all personnel based on specific job descriptions. The results of annual performance evaluations are shared with personnel.</a:t>
            </a:r>
          </a:p>
        </p:txBody>
      </p:sp>
      <p:sp>
        <p:nvSpPr>
          <p:cNvPr id="2" name="Title 1"/>
          <p:cNvSpPr>
            <a:spLocks noGrp="1"/>
          </p:cNvSpPr>
          <p:nvPr>
            <p:ph type="title"/>
          </p:nvPr>
        </p:nvSpPr>
        <p:spPr/>
        <p:txBody>
          <a:bodyPr>
            <a:noAutofit/>
          </a:bodyPr>
          <a:lstStyle/>
          <a:p>
            <a:r>
              <a:rPr lang="en-US" dirty="0"/>
              <a:t>Human Resource Management</a:t>
            </a:r>
          </a:p>
        </p:txBody>
      </p:sp>
      <p:sp>
        <p:nvSpPr>
          <p:cNvPr id="516101" name="Text Placeholder 5"/>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9" name="Text Placeholder 6">
            <a:extLst>
              <a:ext uri="{FF2B5EF4-FFF2-40B4-BE49-F238E27FC236}">
                <a16:creationId xmlns:a16="http://schemas.microsoft.com/office/drawing/2014/main" id="{BC29BBA6-A4A4-42BC-B67A-09656745505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14258231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9" name="Text Placeholder 4"/>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must develop and implement policies and procedures to ensure that all personnel are fully vaccinated for COVID-19.</a:t>
            </a:r>
          </a:p>
          <a:p>
            <a:r>
              <a:rPr lang="en-US" altLang="en-US" dirty="0"/>
              <a:t>A process for ensuring the tracking and secure documentation of the vaccination status of personnel for whom COVID-19 vaccination must be temporarily delayed, as recommended by the CDC, due to clinical precautions and considerations, including, but not limited to, individuals with acute illness secondary to COVID-19, and individuals who received monoclonal antibodies or convalescent plasma for COVID-19 treatment; and</a:t>
            </a:r>
          </a:p>
          <a:p>
            <a:r>
              <a:rPr lang="en-US" altLang="en-US" dirty="0"/>
              <a:t>Contingency plans for personnel who are not fully vaccinated for COVID-19.</a:t>
            </a:r>
          </a:p>
        </p:txBody>
      </p:sp>
      <p:sp>
        <p:nvSpPr>
          <p:cNvPr id="516100"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n-US" altLang="en-US" dirty="0"/>
              <a:t>Standard HH4-2K: Written policies and procedures are developed and implemented in regard to the requirement of all personnel to receive the COVID-19 vaccine. 484.70(d)(1-3)(G687)</a:t>
            </a:r>
          </a:p>
        </p:txBody>
      </p:sp>
      <p:sp>
        <p:nvSpPr>
          <p:cNvPr id="2" name="Title 1"/>
          <p:cNvSpPr>
            <a:spLocks noGrp="1"/>
          </p:cNvSpPr>
          <p:nvPr>
            <p:ph type="title"/>
          </p:nvPr>
        </p:nvSpPr>
        <p:spPr/>
        <p:txBody>
          <a:bodyPr>
            <a:noAutofit/>
          </a:bodyPr>
          <a:lstStyle/>
          <a:p>
            <a:r>
              <a:rPr lang="en-US" dirty="0"/>
              <a:t>Human Resource Management</a:t>
            </a:r>
          </a:p>
        </p:txBody>
      </p:sp>
      <p:sp>
        <p:nvSpPr>
          <p:cNvPr id="516101" name="Text Placeholder 5"/>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9" name="Text Placeholder 6">
            <a:extLst>
              <a:ext uri="{FF2B5EF4-FFF2-40B4-BE49-F238E27FC236}">
                <a16:creationId xmlns:a16="http://schemas.microsoft.com/office/drawing/2014/main" id="{BC29BBA6-A4A4-42BC-B67A-09656745505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1166434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387350" y="378814"/>
            <a:ext cx="11106150" cy="951700"/>
          </a:xfrm>
        </p:spPr>
        <p:txBody>
          <a:bodyPr>
            <a:normAutofit/>
          </a:bodyPr>
          <a:lstStyle/>
          <a:p>
            <a:r>
              <a:rPr lang="en-US" altLang="en-US" dirty="0"/>
              <a:t>Home Health Agency Requirements</a:t>
            </a:r>
          </a:p>
        </p:txBody>
      </p:sp>
      <p:sp>
        <p:nvSpPr>
          <p:cNvPr id="58371" name="Content Placeholder 2"/>
          <p:cNvSpPr>
            <a:spLocks noGrp="1"/>
          </p:cNvSpPr>
          <p:nvPr>
            <p:ph type="body" sz="quarter" idx="10"/>
          </p:nvPr>
        </p:nvSpPr>
        <p:spPr>
          <a:xfrm>
            <a:off x="387350" y="1435100"/>
            <a:ext cx="11106150" cy="4381500"/>
          </a:xfrm>
        </p:spPr>
        <p:txBody>
          <a:bodyPr/>
          <a:lstStyle/>
          <a:p>
            <a:r>
              <a:rPr lang="en-US" dirty="0"/>
              <a:t>Provides supervision of above-mentioned services by a physician or RN</a:t>
            </a:r>
          </a:p>
          <a:p>
            <a:r>
              <a:rPr lang="en-US" dirty="0"/>
              <a:t>Maintains clinical records on all patients</a:t>
            </a:r>
          </a:p>
          <a:p>
            <a:r>
              <a:rPr lang="en-US" dirty="0"/>
              <a:t>Is licensed pursuant to state or local law</a:t>
            </a:r>
          </a:p>
          <a:p>
            <a:r>
              <a:rPr lang="en-US" dirty="0"/>
              <a:t>Has in effect an overall plan and budget</a:t>
            </a:r>
          </a:p>
          <a:p>
            <a:r>
              <a:rPr lang="en-US" dirty="0"/>
              <a:t>Meets the Medicare CoPs</a:t>
            </a:r>
          </a:p>
          <a:p>
            <a:r>
              <a:rPr lang="en-US" dirty="0"/>
              <a:t>Meets additional requirements as the Secretary finds necessary</a:t>
            </a:r>
          </a:p>
        </p:txBody>
      </p:sp>
    </p:spTree>
    <p:extLst>
      <p:ext uri="{BB962C8B-B14F-4D97-AF65-F5344CB8AC3E}">
        <p14:creationId xmlns:p14="http://schemas.microsoft.com/office/powerpoint/2010/main" val="288204178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Education, training and experience are verified prior to employment. </a:t>
            </a:r>
          </a:p>
          <a:p>
            <a:r>
              <a:rPr lang="en-US" altLang="en-US" dirty="0"/>
              <a:t>This can be accomplished by obtaining copies of resumes, applications, references, diplomas, licenses, certificates, and workshop attendance records.</a:t>
            </a:r>
          </a:p>
        </p:txBody>
      </p:sp>
      <p:sp>
        <p:nvSpPr>
          <p:cNvPr id="517123"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HH4-4A.01: Non-licensed personnel are qualified for the positions they hold by meeting the education, training, and experience requirements defined by the HHA.</a:t>
            </a:r>
          </a:p>
        </p:txBody>
      </p:sp>
      <p:sp>
        <p:nvSpPr>
          <p:cNvPr id="6" name="Title 5"/>
          <p:cNvSpPr>
            <a:spLocks noGrp="1"/>
          </p:cNvSpPr>
          <p:nvPr>
            <p:ph type="title"/>
          </p:nvPr>
        </p:nvSpPr>
        <p:spPr/>
        <p:txBody>
          <a:bodyPr/>
          <a:lstStyle/>
          <a:p>
            <a:r>
              <a:rPr lang="en-US" dirty="0"/>
              <a:t>Human Resource Management</a:t>
            </a:r>
          </a:p>
        </p:txBody>
      </p:sp>
      <p:sp>
        <p:nvSpPr>
          <p:cNvPr id="9" name="Text Placeholder 6">
            <a:extLst>
              <a:ext uri="{FF2B5EF4-FFF2-40B4-BE49-F238E27FC236}">
                <a16:creationId xmlns:a16="http://schemas.microsoft.com/office/drawing/2014/main" id="{1E52A9BE-E1ED-4F22-98AB-DF96C32BF0AF}"/>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3757258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7" name="Text Placeholder 8"/>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creates and completes checklist or other method to verify that the topics have been reviewed with all personnel.</a:t>
            </a:r>
          </a:p>
        </p:txBody>
      </p:sp>
      <p:sp>
        <p:nvSpPr>
          <p:cNvPr id="518148"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HH4-5A.01: Written policies and procedures are established and implemented that describe the orientation process. Documentation reflects that all personnel have received an orientation.</a:t>
            </a:r>
          </a:p>
        </p:txBody>
      </p:sp>
      <p:sp>
        <p:nvSpPr>
          <p:cNvPr id="6" name="Title 5"/>
          <p:cNvSpPr>
            <a:spLocks noGrp="1"/>
          </p:cNvSpPr>
          <p:nvPr>
            <p:ph type="title"/>
          </p:nvPr>
        </p:nvSpPr>
        <p:spPr/>
        <p:txBody>
          <a:bodyPr>
            <a:noAutofit/>
          </a:bodyPr>
          <a:lstStyle/>
          <a:p>
            <a:r>
              <a:rPr lang="en-US" dirty="0"/>
              <a:t>Human Resource Management</a:t>
            </a:r>
          </a:p>
        </p:txBody>
      </p:sp>
      <p:sp>
        <p:nvSpPr>
          <p:cNvPr id="518149"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9" name="Text Placeholder 6">
            <a:extLst>
              <a:ext uri="{FF2B5EF4-FFF2-40B4-BE49-F238E27FC236}">
                <a16:creationId xmlns:a16="http://schemas.microsoft.com/office/drawing/2014/main" id="{F392BAC3-FB22-4E1D-8016-024298B33AD5}"/>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38444342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Text Placeholder 4"/>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designates an individual to coordinate the orientation activities ensuring that instruction is provided by qualified personnel.</a:t>
            </a:r>
          </a:p>
        </p:txBody>
      </p:sp>
      <p:sp>
        <p:nvSpPr>
          <p:cNvPr id="519171"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HH4-5B.01: The HHA designates an individual who is responsible for conducting orientation activities.</a:t>
            </a:r>
          </a:p>
        </p:txBody>
      </p:sp>
      <p:sp>
        <p:nvSpPr>
          <p:cNvPr id="2" name="Title 1"/>
          <p:cNvSpPr>
            <a:spLocks noGrp="1"/>
          </p:cNvSpPr>
          <p:nvPr>
            <p:ph type="title"/>
          </p:nvPr>
        </p:nvSpPr>
        <p:spPr/>
        <p:txBody>
          <a:bodyPr/>
          <a:lstStyle/>
          <a:p>
            <a:r>
              <a:rPr lang="en-US" dirty="0"/>
              <a:t>Human Resource Management</a:t>
            </a:r>
          </a:p>
        </p:txBody>
      </p:sp>
      <p:sp>
        <p:nvSpPr>
          <p:cNvPr id="9" name="Text Placeholder 6">
            <a:extLst>
              <a:ext uri="{FF2B5EF4-FFF2-40B4-BE49-F238E27FC236}">
                <a16:creationId xmlns:a16="http://schemas.microsoft.com/office/drawing/2014/main" id="{94417C32-5173-4B33-BDC3-7DD8328CF404}"/>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18963803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5" name="Text Placeholder 8"/>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The HHA designs and implements a competency assessment program based on the care/service provided for all direct care personnel.</a:t>
            </a:r>
          </a:p>
          <a:p>
            <a:r>
              <a:rPr lang="en-US" altLang="en-US" dirty="0"/>
              <a:t>Competency assessments are conducted initially during orientation, prior to providing a new task and annually thereafter.</a:t>
            </a:r>
          </a:p>
          <a:p>
            <a:r>
              <a:rPr lang="en-US" altLang="en-US" dirty="0"/>
              <a:t>Competency assessment may be accomplished through clinical observation, skills lab review, supervisory visits, knowledge-based tests, situational analysis/case studies, and self-assessment. </a:t>
            </a:r>
            <a:br>
              <a:rPr lang="en-US" altLang="en-US" dirty="0"/>
            </a:br>
            <a:r>
              <a:rPr lang="en-US" altLang="en-US" dirty="0"/>
              <a:t>All competency assessments and training are documented. A self-assessment tool alone is </a:t>
            </a:r>
            <a:br>
              <a:rPr lang="en-US" altLang="en-US" dirty="0"/>
            </a:br>
            <a:r>
              <a:rPr lang="en-US" altLang="en-US" dirty="0"/>
              <a:t>not acceptable.</a:t>
            </a:r>
          </a:p>
        </p:txBody>
      </p:sp>
      <p:sp>
        <p:nvSpPr>
          <p:cNvPr id="520196"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HH4-6A.01: Written policies and procedures are established and implemented requiring the HHA to design a competency assessment program based on the care/services provided for all direct care personnel.</a:t>
            </a:r>
          </a:p>
        </p:txBody>
      </p:sp>
      <p:sp>
        <p:nvSpPr>
          <p:cNvPr id="6" name="Title 5"/>
          <p:cNvSpPr>
            <a:spLocks noGrp="1"/>
          </p:cNvSpPr>
          <p:nvPr>
            <p:ph type="title"/>
          </p:nvPr>
        </p:nvSpPr>
        <p:spPr/>
        <p:txBody>
          <a:bodyPr>
            <a:noAutofit/>
          </a:bodyPr>
          <a:lstStyle/>
          <a:p>
            <a:r>
              <a:rPr lang="en-US" dirty="0"/>
              <a:t>Human Resource Management</a:t>
            </a:r>
          </a:p>
        </p:txBody>
      </p:sp>
      <p:sp>
        <p:nvSpPr>
          <p:cNvPr id="520197"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9" name="Text Placeholder 6">
            <a:extLst>
              <a:ext uri="{FF2B5EF4-FFF2-40B4-BE49-F238E27FC236}">
                <a16:creationId xmlns:a16="http://schemas.microsoft.com/office/drawing/2014/main" id="{B72C503F-04CE-470A-8A49-874C3E076741}"/>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8742567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Text Placeholder 4"/>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identifies which personnel may perform waived tests, and conducts and documents appropriate training for these individuals.</a:t>
            </a:r>
          </a:p>
        </p:txBody>
      </p:sp>
      <p:sp>
        <p:nvSpPr>
          <p:cNvPr id="521219"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HH4-6C.01: Written policies and procedures are established and implemented that define utilization purposes and personnel training requirements for using waived tests.</a:t>
            </a:r>
          </a:p>
        </p:txBody>
      </p:sp>
      <p:sp>
        <p:nvSpPr>
          <p:cNvPr id="2" name="Title 1"/>
          <p:cNvSpPr>
            <a:spLocks noGrp="1"/>
          </p:cNvSpPr>
          <p:nvPr>
            <p:ph type="title"/>
          </p:nvPr>
        </p:nvSpPr>
        <p:spPr/>
        <p:txBody>
          <a:bodyPr/>
          <a:lstStyle/>
          <a:p>
            <a:r>
              <a:rPr lang="en-US" dirty="0"/>
              <a:t>Human Resource Management</a:t>
            </a:r>
          </a:p>
        </p:txBody>
      </p:sp>
      <p:sp>
        <p:nvSpPr>
          <p:cNvPr id="6" name="Text Placeholder 6">
            <a:extLst>
              <a:ext uri="{FF2B5EF4-FFF2-40B4-BE49-F238E27FC236}">
                <a16:creationId xmlns:a16="http://schemas.microsoft.com/office/drawing/2014/main" id="{B12CD936-9606-4031-BD02-7454AED76A7B}"/>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116866274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3" name="Text Placeholder 3"/>
          <p:cNvSpPr>
            <a:spLocks noGrp="1"/>
          </p:cNvSpPr>
          <p:nvPr>
            <p:ph type="body" sz="quarter" idx="14"/>
          </p:nvPr>
        </p:nvSpPr>
        <p:spPr bwMode="auto">
          <a:xfrm>
            <a:off x="400300" y="3429000"/>
            <a:ext cx="10825888" cy="23263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Qualified personnel observe and evaluate each direct care personnel performing their job duties prior to providing care independently and at frequencies required by state or federal regulations.</a:t>
            </a:r>
          </a:p>
          <a:p>
            <a:r>
              <a:rPr lang="en-US" altLang="en-US" dirty="0"/>
              <a:t>This activity may be performed as part of a supervisory visit and is included as part of the personnel record.</a:t>
            </a:r>
          </a:p>
        </p:txBody>
      </p:sp>
      <p:sp>
        <p:nvSpPr>
          <p:cNvPr id="522244"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HH4-7C.01: Written policies and procedures are established and implemented in regard to the observation and evaluation of direct care personnel performing their job duties by qualified personnel prior to providing care independently and at least annually and/or in accordance with state or federal regulations.</a:t>
            </a:r>
          </a:p>
        </p:txBody>
      </p:sp>
      <p:sp>
        <p:nvSpPr>
          <p:cNvPr id="2" name="Title 1"/>
          <p:cNvSpPr>
            <a:spLocks noGrp="1"/>
          </p:cNvSpPr>
          <p:nvPr>
            <p:ph type="title"/>
          </p:nvPr>
        </p:nvSpPr>
        <p:spPr/>
        <p:txBody>
          <a:bodyPr>
            <a:noAutofit/>
          </a:bodyPr>
          <a:lstStyle/>
          <a:p>
            <a:r>
              <a:rPr lang="en-US" dirty="0"/>
              <a:t>Human Resource Management</a:t>
            </a:r>
          </a:p>
        </p:txBody>
      </p:sp>
      <p:sp>
        <p:nvSpPr>
          <p:cNvPr id="9" name="Text Placeholder 6">
            <a:extLst>
              <a:ext uri="{FF2B5EF4-FFF2-40B4-BE49-F238E27FC236}">
                <a16:creationId xmlns:a16="http://schemas.microsoft.com/office/drawing/2014/main" id="{E24AE787-89FF-42B6-9A2B-7589CAB9B39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66107312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A Home Health Aide must receive at least 12 hours of in-service training during each 12-month period. In-service training may occur while an aide is furnishing care to a patient.</a:t>
            </a:r>
          </a:p>
          <a:p>
            <a:r>
              <a:rPr lang="en-US" altLang="en-US" dirty="0"/>
              <a:t>In-service training for Home Health Aides may be offered by any organization and must be supervised by a Registered Nurse. </a:t>
            </a:r>
          </a:p>
          <a:p>
            <a:r>
              <a:rPr lang="en-US" altLang="en-US" dirty="0"/>
              <a:t>The HHA must maintain documentation that demonstrates the requirements of this standard have been met.</a:t>
            </a:r>
          </a:p>
          <a:p>
            <a:r>
              <a:rPr lang="en-US" altLang="en-US" dirty="0"/>
              <a:t>The HHA must maintain a written description of the in-service training provided during the </a:t>
            </a:r>
            <a:br>
              <a:rPr lang="en-US" altLang="en-US" dirty="0"/>
            </a:br>
            <a:r>
              <a:rPr lang="en-US" altLang="en-US" dirty="0"/>
              <a:t>previous 12 months.</a:t>
            </a:r>
          </a:p>
        </p:txBody>
      </p:sp>
      <p:sp>
        <p:nvSpPr>
          <p:cNvPr id="523268"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HH4-8A: Written policies and procedures are established and implemented defining the number of hours of in-service or continuing education for each Home Health Aide and supervision requirements of the education. 484.80(d) (G774), 484.80(d) (1) (G776), 484.80(d)(2) (G778) (This standard only applies to Home Health Aide requirements.)</a:t>
            </a:r>
          </a:p>
        </p:txBody>
      </p:sp>
      <p:sp>
        <p:nvSpPr>
          <p:cNvPr id="2" name="Title 1"/>
          <p:cNvSpPr>
            <a:spLocks noGrp="1"/>
          </p:cNvSpPr>
          <p:nvPr>
            <p:ph type="title"/>
          </p:nvPr>
        </p:nvSpPr>
        <p:spPr/>
        <p:txBody>
          <a:bodyPr/>
          <a:lstStyle/>
          <a:p>
            <a:r>
              <a:rPr lang="en-US" dirty="0"/>
              <a:t>Human Resource Management</a:t>
            </a:r>
          </a:p>
        </p:txBody>
      </p:sp>
      <p:sp>
        <p:nvSpPr>
          <p:cNvPr id="9" name="Text Placeholder 6">
            <a:extLst>
              <a:ext uri="{FF2B5EF4-FFF2-40B4-BE49-F238E27FC236}">
                <a16:creationId xmlns:a16="http://schemas.microsoft.com/office/drawing/2014/main" id="{376DFBC3-42C1-4AF6-B077-C309D34E5035}"/>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26954682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1"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Non-direct care personnel have a minimum of eight hours of ongoing education per year. Direct care personnel must have a minimum of 12 hours of ongoing education during each 12-month period.</a:t>
            </a:r>
          </a:p>
        </p:txBody>
      </p:sp>
      <p:sp>
        <p:nvSpPr>
          <p:cNvPr id="524292"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HH4-8A.01: A written education plan is developed and implemented which defines the content, frequency of evaluations and amount of in-service training for each classification of personnel.</a:t>
            </a:r>
          </a:p>
        </p:txBody>
      </p:sp>
      <p:sp>
        <p:nvSpPr>
          <p:cNvPr id="6" name="Title 5"/>
          <p:cNvSpPr>
            <a:spLocks noGrp="1"/>
          </p:cNvSpPr>
          <p:nvPr>
            <p:ph type="title"/>
          </p:nvPr>
        </p:nvSpPr>
        <p:spPr/>
        <p:txBody>
          <a:bodyPr/>
          <a:lstStyle/>
          <a:p>
            <a:r>
              <a:rPr lang="en-US" dirty="0"/>
              <a:t>Human Resource Management</a:t>
            </a:r>
          </a:p>
        </p:txBody>
      </p:sp>
      <p:sp>
        <p:nvSpPr>
          <p:cNvPr id="524293" name="Text Placeholder 8"/>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9" name="Text Placeholder 6">
            <a:extLst>
              <a:ext uri="{FF2B5EF4-FFF2-40B4-BE49-F238E27FC236}">
                <a16:creationId xmlns:a16="http://schemas.microsoft.com/office/drawing/2014/main" id="{F9D3A403-D723-40BA-8B72-0AEEDA42CFB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8836220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Human Resource Management</a:t>
            </a:r>
          </a:p>
        </p:txBody>
      </p:sp>
      <p:sp>
        <p:nvSpPr>
          <p:cNvPr id="7" name="Text Placeholder 6"/>
          <p:cNvSpPr>
            <a:spLocks noGrp="1"/>
          </p:cNvSpPr>
          <p:nvPr>
            <p:ph type="body" sz="quarter" idx="14"/>
          </p:nvPr>
        </p:nvSpPr>
        <p:spPr/>
        <p:txBody>
          <a:bodyPr>
            <a:normAutofit/>
          </a:bodyPr>
          <a:lstStyle/>
          <a:p>
            <a:r>
              <a:rPr lang="en-US" dirty="0"/>
              <a:t>The HHA has an ongoing education plan that annually addresses, but is not limited to:</a:t>
            </a:r>
          </a:p>
          <a:p>
            <a:pPr lvl="1"/>
            <a:r>
              <a:rPr lang="en-US" dirty="0"/>
              <a:t>How to handle grievances/complaints</a:t>
            </a:r>
          </a:p>
          <a:p>
            <a:pPr lvl="1"/>
            <a:r>
              <a:rPr lang="en-US" dirty="0"/>
              <a:t>Infection control training</a:t>
            </a:r>
          </a:p>
          <a:p>
            <a:pPr lvl="1"/>
            <a:r>
              <a:rPr lang="en-US" dirty="0"/>
              <a:t>Cultural diversity</a:t>
            </a:r>
          </a:p>
          <a:p>
            <a:pPr lvl="1"/>
            <a:r>
              <a:rPr lang="en-US" dirty="0"/>
              <a:t>Communication barriers</a:t>
            </a:r>
          </a:p>
          <a:p>
            <a:pPr lvl="1"/>
            <a:r>
              <a:rPr lang="en-US" dirty="0"/>
              <a:t>Ethics training</a:t>
            </a:r>
          </a:p>
          <a:p>
            <a:pPr lvl="1"/>
            <a:r>
              <a:rPr lang="en-US" dirty="0"/>
              <a:t>Workplace (OSHA), patient safety and components of HH7-2A.01</a:t>
            </a:r>
          </a:p>
          <a:p>
            <a:pPr lvl="1"/>
            <a:r>
              <a:rPr lang="en-US" dirty="0"/>
              <a:t>Patient Rights and Responsibilities</a:t>
            </a:r>
          </a:p>
          <a:p>
            <a:pPr lvl="1"/>
            <a:r>
              <a:rPr lang="en-US" dirty="0"/>
              <a:t>Compliance Program</a:t>
            </a:r>
          </a:p>
        </p:txBody>
      </p:sp>
      <p:sp>
        <p:nvSpPr>
          <p:cNvPr id="525316" name="Text Placeholder 7"/>
          <p:cNvSpPr>
            <a:spLocks noGrp="1"/>
          </p:cNvSpPr>
          <p:nvPr>
            <p:ph idx="4294967295"/>
          </p:nvPr>
        </p:nvSpPr>
        <p:spPr bwMode="auto">
          <a:xfrm>
            <a:off x="1663700" y="1412875"/>
            <a:ext cx="10528300" cy="111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5" name="Text Placeholder 6">
            <a:extLst>
              <a:ext uri="{FF2B5EF4-FFF2-40B4-BE49-F238E27FC236}">
                <a16:creationId xmlns:a16="http://schemas.microsoft.com/office/drawing/2014/main" id="{2A94FD38-5A0B-4F62-A6E6-315FC48419B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277668073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Personnel files contain documentation of completion of all special education, experience, or licensure/certification requirements.</a:t>
            </a:r>
          </a:p>
          <a:p>
            <a:r>
              <a:rPr lang="en-US" altLang="en-US" dirty="0"/>
              <a:t>Qualifications may vary based upon Board of Nursing requirements for Licensed Practical Nurses and Registered Nurses.</a:t>
            </a:r>
          </a:p>
        </p:txBody>
      </p:sp>
      <p:sp>
        <p:nvSpPr>
          <p:cNvPr id="526340"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HH4-10A.01: Written policies and procedures are established and implemented in regard to special education, experience or certification requirements for nursing personnel to administer pharmaceuticals and/or perform special treatments.</a:t>
            </a:r>
          </a:p>
        </p:txBody>
      </p:sp>
      <p:sp>
        <p:nvSpPr>
          <p:cNvPr id="6" name="Title 5"/>
          <p:cNvSpPr>
            <a:spLocks noGrp="1"/>
          </p:cNvSpPr>
          <p:nvPr>
            <p:ph type="title"/>
          </p:nvPr>
        </p:nvSpPr>
        <p:spPr/>
        <p:txBody>
          <a:bodyPr/>
          <a:lstStyle/>
          <a:p>
            <a:r>
              <a:rPr lang="en-US" dirty="0"/>
              <a:t>Human Resource Management</a:t>
            </a:r>
          </a:p>
        </p:txBody>
      </p:sp>
      <p:sp>
        <p:nvSpPr>
          <p:cNvPr id="526341" name="Text Placeholder 8"/>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7" name="Text Placeholder 6">
            <a:extLst>
              <a:ext uri="{FF2B5EF4-FFF2-40B4-BE49-F238E27FC236}">
                <a16:creationId xmlns:a16="http://schemas.microsoft.com/office/drawing/2014/main" id="{36E9E53F-099E-44C4-A225-BA515DA0DEFF}"/>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986515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ormAutofit/>
          </a:bodyPr>
          <a:lstStyle/>
          <a:p>
            <a:r>
              <a:rPr lang="en-US" altLang="en-US" dirty="0"/>
              <a:t>Initial Certification Requirements</a:t>
            </a:r>
          </a:p>
        </p:txBody>
      </p:sp>
      <p:sp>
        <p:nvSpPr>
          <p:cNvPr id="58371" name="Content Placeholder 2"/>
          <p:cNvSpPr>
            <a:spLocks noGrp="1"/>
          </p:cNvSpPr>
          <p:nvPr>
            <p:ph type="body" sz="quarter" idx="10"/>
          </p:nvPr>
        </p:nvSpPr>
        <p:spPr>
          <a:xfrm>
            <a:off x="387350" y="1435100"/>
            <a:ext cx="10838838" cy="4381500"/>
          </a:xfrm>
        </p:spPr>
        <p:txBody>
          <a:bodyPr/>
          <a:lstStyle/>
          <a:p>
            <a:r>
              <a:rPr lang="en-US" dirty="0">
                <a:latin typeface="Montserrat Medium" pitchFamily="2" charset="77"/>
                <a:ea typeface="Apex New Medium" panose="02010600040501010103" pitchFamily="2" charset="77"/>
              </a:rPr>
              <a:t>Approved 855A letter</a:t>
            </a:r>
          </a:p>
          <a:p>
            <a:pPr lvl="1"/>
            <a:r>
              <a:rPr lang="en-US" altLang="en-US" dirty="0"/>
              <a:t>Medicare Enrollment Application</a:t>
            </a:r>
          </a:p>
          <a:p>
            <a:pPr lvl="1"/>
            <a:r>
              <a:rPr lang="en-US" altLang="en-US" dirty="0"/>
              <a:t>Required for all home health agencies requesting participation in the Medicare program</a:t>
            </a:r>
          </a:p>
          <a:p>
            <a:pPr lvl="1"/>
            <a:r>
              <a:rPr lang="en-US" altLang="en-US" dirty="0">
                <a:hlinkClick r:id="rId2"/>
              </a:rPr>
              <a:t>www.CMS.gov/MedicareProviderSupEnroll</a:t>
            </a:r>
            <a:endParaRPr lang="en-US" altLang="en-US" dirty="0"/>
          </a:p>
        </p:txBody>
      </p:sp>
    </p:spTree>
    <p:extLst>
      <p:ext uri="{BB962C8B-B14F-4D97-AF65-F5344CB8AC3E}">
        <p14:creationId xmlns:p14="http://schemas.microsoft.com/office/powerpoint/2010/main" val="40278059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400300" y="3913224"/>
            <a:ext cx="11227256" cy="1842116"/>
          </a:xfrm>
        </p:spPr>
        <p:txBody>
          <a:bodyPr>
            <a:normAutofit/>
          </a:bodyPr>
          <a:lstStyle/>
          <a:p>
            <a:r>
              <a:rPr lang="en-US" dirty="0"/>
              <a:t>A qualified Home Health Aide is a person who has successfully completed:</a:t>
            </a:r>
          </a:p>
          <a:p>
            <a:pPr lvl="1"/>
            <a:r>
              <a:rPr lang="en-US" dirty="0"/>
              <a:t>A training and competency evaluation program as specified in 42 CFR 484.80 (b) and (c); or</a:t>
            </a:r>
          </a:p>
          <a:p>
            <a:pPr lvl="1"/>
            <a:r>
              <a:rPr lang="en-US" dirty="0"/>
              <a:t>A competency evaluation program that meets the requirements of 42 CFR 484.80(c); or</a:t>
            </a:r>
          </a:p>
        </p:txBody>
      </p:sp>
      <p:sp>
        <p:nvSpPr>
          <p:cNvPr id="527364" name="Content Placeholder 3"/>
          <p:cNvSpPr>
            <a:spLocks noGrp="1"/>
          </p:cNvSpPr>
          <p:nvPr>
            <p:ph idx="1"/>
          </p:nvPr>
        </p:nvSpPr>
        <p:spPr bwMode="auto">
          <a:xfrm>
            <a:off x="901699" y="1412159"/>
            <a:ext cx="10528300" cy="21793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dirty="0"/>
              <a:t>Standard HH4-11H: All Home Health Aide Services are provided by qualified personnel in accordance with the state’s occupational certification regulations, where applicable, federal regulations and the HHA's policies and procedures and/or job descriptions and ACHC Glossary of Personnel Qualifications as defined by Medicare's Conditions of Participation 484.80 </a:t>
            </a:r>
            <a:r>
              <a:rPr lang="pt-BR" altLang="en-US" dirty="0"/>
              <a:t>(G750) , 484.80(a) (G752), 484.80(a)(1) (G754), 484.80(a)(1)(i) (G754), 484.80(a)(1)(ii) (G754), 484.80(a)(1)(iii) (G754), 484.80(a)(1)(iv) </a:t>
            </a:r>
            <a:r>
              <a:rPr lang="en-US" altLang="en-US" dirty="0"/>
              <a:t>(G754), 484.80(a)(2) (G756)</a:t>
            </a:r>
          </a:p>
        </p:txBody>
      </p:sp>
      <p:sp>
        <p:nvSpPr>
          <p:cNvPr id="2" name="Title 1"/>
          <p:cNvSpPr>
            <a:spLocks noGrp="1"/>
          </p:cNvSpPr>
          <p:nvPr>
            <p:ph type="title"/>
          </p:nvPr>
        </p:nvSpPr>
        <p:spPr/>
        <p:txBody>
          <a:bodyPr>
            <a:noAutofit/>
          </a:bodyPr>
          <a:lstStyle/>
          <a:p>
            <a:r>
              <a:rPr lang="en-US" dirty="0"/>
              <a:t>Human Resource Management</a:t>
            </a:r>
          </a:p>
        </p:txBody>
      </p:sp>
      <p:sp>
        <p:nvSpPr>
          <p:cNvPr id="527365" name="Text Placeholder 7"/>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6" name="Text Placeholder 6">
            <a:extLst>
              <a:ext uri="{FF2B5EF4-FFF2-40B4-BE49-F238E27FC236}">
                <a16:creationId xmlns:a16="http://schemas.microsoft.com/office/drawing/2014/main" id="{5EA8F32D-7E31-4D46-AAC0-A4090DFC84E9}"/>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2314628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Human Resource Management</a:t>
            </a:r>
            <a:endParaRPr lang="en-US" dirty="0"/>
          </a:p>
        </p:txBody>
      </p:sp>
      <p:sp>
        <p:nvSpPr>
          <p:cNvPr id="7" name="Text Placeholder 6"/>
          <p:cNvSpPr>
            <a:spLocks noGrp="1"/>
          </p:cNvSpPr>
          <p:nvPr>
            <p:ph type="body" sz="quarter" idx="14"/>
          </p:nvPr>
        </p:nvSpPr>
        <p:spPr/>
        <p:txBody>
          <a:bodyPr/>
          <a:lstStyle/>
          <a:p>
            <a:pPr lvl="1"/>
            <a:r>
              <a:rPr lang="en-US" dirty="0"/>
              <a:t>A nurse aide training and competency evaluation program approved by the state as meeting the requirements of 42 CFR 483.151 through 42 CFR 483.154, and is currently listed in good standing on the state nurse aide registry or</a:t>
            </a:r>
          </a:p>
          <a:p>
            <a:pPr lvl="1"/>
            <a:r>
              <a:rPr lang="en-US" dirty="0"/>
              <a:t>The requirements of a state licensure program that meets the provisions of 42 CFR 484.80(b) and (c)</a:t>
            </a:r>
          </a:p>
          <a:p>
            <a:pPr lvl="1"/>
            <a:r>
              <a:rPr lang="en-US" dirty="0"/>
              <a:t>If there has been a 24-month lapse in furnishing services for compensation, the individual must complete another program, as specified in 42 CFR 484.80(a)(1), before providing services.</a:t>
            </a:r>
          </a:p>
        </p:txBody>
      </p:sp>
      <p:sp>
        <p:nvSpPr>
          <p:cNvPr id="528388" name="Text Placeholder 7"/>
          <p:cNvSpPr>
            <a:spLocks noGrp="1"/>
          </p:cNvSpPr>
          <p:nvPr>
            <p:ph idx="4294967295"/>
          </p:nvPr>
        </p:nvSpPr>
        <p:spPr bwMode="auto">
          <a:xfrm>
            <a:off x="1663700" y="1412875"/>
            <a:ext cx="10528300" cy="111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9" name="Text Placeholder 6">
            <a:extLst>
              <a:ext uri="{FF2B5EF4-FFF2-40B4-BE49-F238E27FC236}">
                <a16:creationId xmlns:a16="http://schemas.microsoft.com/office/drawing/2014/main" id="{045495CA-78A1-4601-BB62-047DFF32A44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48840406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00300" y="4815613"/>
            <a:ext cx="11227256" cy="1436728"/>
          </a:xfrm>
        </p:spPr>
        <p:txBody>
          <a:bodyPr>
            <a:normAutofit/>
          </a:bodyPr>
          <a:lstStyle/>
          <a:p>
            <a:r>
              <a:rPr lang="en-US" dirty="0"/>
              <a:t>A home health aide training program must address each of the required subject areas.</a:t>
            </a:r>
          </a:p>
          <a:p>
            <a:r>
              <a:rPr lang="en-US" dirty="0"/>
              <a:t>Communication skills , including the ability to read, write, and verbally report clinical information to patients, representatives, and caregivers, as well as to other HHA staff</a:t>
            </a:r>
          </a:p>
          <a:p>
            <a:r>
              <a:rPr lang="en-US" dirty="0"/>
              <a:t>Recognizing and reporting changes in skin condition</a:t>
            </a:r>
          </a:p>
        </p:txBody>
      </p:sp>
      <p:sp>
        <p:nvSpPr>
          <p:cNvPr id="529412" name="Content Placeholder 9"/>
          <p:cNvSpPr>
            <a:spLocks noGrp="1"/>
          </p:cNvSpPr>
          <p:nvPr>
            <p:ph idx="1"/>
          </p:nvPr>
        </p:nvSpPr>
        <p:spPr bwMode="auto">
          <a:xfrm>
            <a:off x="901699" y="1412159"/>
            <a:ext cx="10528300" cy="31488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dirty="0"/>
              <a:t>Standard HH4-12A: For HHAs that conduct a Home Health Aide training program, the HHA meets all of the requirements of the Medicare Conditions of Participation. 484.80(b) (G758), 484.80(b)(1) (G760), 484.80(b)(2) (G762), 484.80(b)(3) (G764), 484.80(b)(3) (i) (G764), 484.80(b)(3)(ii) (G764), 484.80(b)(3)(iii) (G764), 484.80(b)(3)(iv) (G764), 484.80(b)(3)(v) (G764), 484.80(b)(3)(vi) (G764), 484.80(b)(3)(vii) (G764), 484.80(b)(3)(viii) (G764), 484.80(b)(3)(ix)(A) (G764), 484.80(b)(3)(ix)(B) (G764), 484.80(b)(3)(ix)(C) (G764), </a:t>
            </a:r>
            <a:r>
              <a:rPr lang="de-DE" altLang="en-US" dirty="0"/>
              <a:t>484.80(b)(3)(ix)(D) (G764), 484.80(b)(ix)(E) (G764), 484.80(b)(ix)(F) (G764), 484.80(b)(3)(x) (G764), 484.80(b)(3)(xi) (G764), 484.80(b) </a:t>
            </a:r>
            <a:r>
              <a:rPr lang="en-US" altLang="en-US" dirty="0"/>
              <a:t>(3)(xii) (G764), 484.80(b)(3)(xiii) (G764), 484.80(b)(3)(xiv) (G764), 484.80(b)(3)(xv) (G764), 484.80(b)(4) (G766)</a:t>
            </a:r>
          </a:p>
        </p:txBody>
      </p:sp>
      <p:sp>
        <p:nvSpPr>
          <p:cNvPr id="9" name="Title 8"/>
          <p:cNvSpPr>
            <a:spLocks noGrp="1"/>
          </p:cNvSpPr>
          <p:nvPr>
            <p:ph type="title"/>
          </p:nvPr>
        </p:nvSpPr>
        <p:spPr/>
        <p:txBody>
          <a:bodyPr/>
          <a:lstStyle/>
          <a:p>
            <a:r>
              <a:rPr lang="en-US" dirty="0"/>
              <a:t>Human Resource Management</a:t>
            </a:r>
          </a:p>
        </p:txBody>
      </p:sp>
      <p:sp>
        <p:nvSpPr>
          <p:cNvPr id="529413" name="Text Placeholder 1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Tree>
    <p:extLst>
      <p:ext uri="{BB962C8B-B14F-4D97-AF65-F5344CB8AC3E}">
        <p14:creationId xmlns:p14="http://schemas.microsoft.com/office/powerpoint/2010/main" val="41491549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5" name="Text Placeholder 11"/>
          <p:cNvSpPr>
            <a:spLocks noGrp="1"/>
          </p:cNvSpPr>
          <p:nvPr>
            <p:ph type="body" sz="quarter" idx="14"/>
          </p:nvPr>
        </p:nvSpPr>
        <p:spPr bwMode="auto">
          <a:xfrm>
            <a:off x="400300" y="3822852"/>
            <a:ext cx="11227256" cy="1932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458788" lvl="2"/>
            <a:r>
              <a:rPr lang="en-US" altLang="en-US" dirty="0"/>
              <a:t>Out of compliance with requirements of 42 CFR 484.80(b), (c), (d) or (e); or</a:t>
            </a:r>
          </a:p>
          <a:p>
            <a:pPr marL="458788" lvl="2"/>
            <a:r>
              <a:rPr lang="en-US" altLang="en-US" dirty="0"/>
              <a:t>Permitted an individual that does not meet the definition of “a qualified Home Health Aide” as specified in 42 CFR 484.80(a) to furnish home health aide services (with the exception of licensed health professionals and volunteers); or</a:t>
            </a:r>
          </a:p>
          <a:p>
            <a:pPr marL="458788" lvl="2"/>
            <a:r>
              <a:rPr lang="en-US" altLang="en-US" dirty="0"/>
              <a:t>Was subject to an extended (or partial extended) survey as a result of having been found to have furnished substandard care (or for other reasons at the discretion of CMS or the State); or</a:t>
            </a:r>
          </a:p>
        </p:txBody>
      </p:sp>
      <p:sp>
        <p:nvSpPr>
          <p:cNvPr id="530436" name="Content Placeholder 9"/>
          <p:cNvSpPr>
            <a:spLocks noGrp="1"/>
          </p:cNvSpPr>
          <p:nvPr>
            <p:ph idx="1"/>
          </p:nvPr>
        </p:nvSpPr>
        <p:spPr bwMode="auto">
          <a:xfrm>
            <a:off x="901699" y="1412159"/>
            <a:ext cx="10528300" cy="21793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r>
              <a:rPr lang="en-US" altLang="en-US" dirty="0"/>
              <a:t>Standard HH4-12B: A Home Health Aide training program and competency evaluation program may be offered by any organization except an HHA that, within the previous two years, has been found out of compliance with Medicare Conditions of Participation. 484.80(c)(2) (G768), 484.80(f) (G782), 484.80(f)(1) (G784), 484.80(f)(2) (G786), 484.80(f)(3) (G788), 484.80(f)(4) (G790), 484.80(f)(5) (G792), 484.80(f)(6) (G794), 484.80(f)(7) (G796), 484.80(f)(7)(i) (G796), 484.80(f)(7)(ii) (G796), 484.80(f)(7)(iii) (G796),</a:t>
            </a:r>
            <a:r>
              <a:rPr lang="da-DK" altLang="en-US" dirty="0"/>
              <a:t> 484.80(f)(7)(iv) (G796), 484.80(f)(7)(v) (G796), 484.80(f)(7)(vi) (G796)</a:t>
            </a:r>
            <a:endParaRPr lang="en-US" altLang="en-US" dirty="0"/>
          </a:p>
        </p:txBody>
      </p:sp>
      <p:sp>
        <p:nvSpPr>
          <p:cNvPr id="9" name="Title 8"/>
          <p:cNvSpPr>
            <a:spLocks noGrp="1"/>
          </p:cNvSpPr>
          <p:nvPr>
            <p:ph type="title"/>
          </p:nvPr>
        </p:nvSpPr>
        <p:spPr/>
        <p:txBody>
          <a:bodyPr>
            <a:noAutofit/>
          </a:bodyPr>
          <a:lstStyle/>
          <a:p>
            <a:r>
              <a:rPr lang="en-US" dirty="0"/>
              <a:t>Human Resource Management</a:t>
            </a:r>
          </a:p>
        </p:txBody>
      </p:sp>
      <p:sp>
        <p:nvSpPr>
          <p:cNvPr id="530437"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Tree>
    <p:extLst>
      <p:ext uri="{BB962C8B-B14F-4D97-AF65-F5344CB8AC3E}">
        <p14:creationId xmlns:p14="http://schemas.microsoft.com/office/powerpoint/2010/main" val="18678430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Human Resource Management</a:t>
            </a:r>
          </a:p>
        </p:txBody>
      </p:sp>
      <p:sp>
        <p:nvSpPr>
          <p:cNvPr id="531459" name="Text Placeholder 6"/>
          <p:cNvSpPr>
            <a:spLocks noGrp="1"/>
          </p:cNvSpPr>
          <p:nvPr>
            <p:ph type="body" sz="quarter" idx="14"/>
          </p:nvPr>
        </p:nvSpPr>
        <p:spPr bwMode="auto">
          <a:xfrm>
            <a:off x="400300" y="1601585"/>
            <a:ext cx="11227256" cy="47760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lvl="1"/>
            <a:r>
              <a:rPr lang="en-US" altLang="en-US" dirty="0"/>
              <a:t>Was assessed a civil monetary penalty of not less than $5,000 or more as an intermediate sanction; or</a:t>
            </a:r>
          </a:p>
          <a:p>
            <a:pPr lvl="1"/>
            <a:r>
              <a:rPr lang="en-US" altLang="en-US" dirty="0"/>
              <a:t>Was found to have compliance deficiencies that endanger the health and safety of the HHA’s patients and has had a temporary management appointed to oversee the management of the HHA; or</a:t>
            </a:r>
          </a:p>
          <a:p>
            <a:pPr lvl="1"/>
            <a:r>
              <a:rPr lang="en-US" altLang="en-US" dirty="0"/>
              <a:t>Has had all or part of its Medicare payments suspended; or</a:t>
            </a:r>
          </a:p>
          <a:p>
            <a:pPr lvl="1"/>
            <a:r>
              <a:rPr lang="en-US" altLang="en-US" dirty="0"/>
              <a:t>Was found under any federal or state law to have:</a:t>
            </a:r>
          </a:p>
          <a:p>
            <a:pPr lvl="2"/>
            <a:r>
              <a:rPr lang="en-US" altLang="en-US" dirty="0"/>
              <a:t>Had its participation in the Medicare program terminated; or</a:t>
            </a:r>
          </a:p>
          <a:p>
            <a:pPr lvl="2"/>
            <a:r>
              <a:rPr lang="en-US" altLang="en-US" dirty="0"/>
              <a:t>Been assessed a penalty of $5,000 or more for deficiencies in federal or state standards for HHAs; or</a:t>
            </a:r>
          </a:p>
          <a:p>
            <a:pPr lvl="2"/>
            <a:r>
              <a:rPr lang="en-US" altLang="en-US" dirty="0"/>
              <a:t>Been subject to a suspension of Medicare payments to which it otherwise would have been entitled; or</a:t>
            </a:r>
          </a:p>
          <a:p>
            <a:pPr marL="1028700" lvl="2" indent="-114300"/>
            <a:r>
              <a:rPr lang="en-US" altLang="en-US" dirty="0"/>
              <a:t>Operated under a temporary management that was appointed to oversee the operation of the HHA and to ensure the health and safety of the HHA’s patients; or</a:t>
            </a:r>
          </a:p>
          <a:p>
            <a:pPr marL="1028700" lvl="2" indent="-114300"/>
            <a:r>
              <a:rPr lang="en-US" altLang="en-US" dirty="0"/>
              <a:t>Been closed or had its residents transferred by the state; or</a:t>
            </a:r>
          </a:p>
          <a:p>
            <a:pPr marL="1028700" lvl="2" indent="-114300"/>
            <a:r>
              <a:rPr lang="en-US" altLang="en-US" dirty="0"/>
              <a:t>Been excluded from participating in federal healthcare programs or debarred from participating in any government program</a:t>
            </a:r>
          </a:p>
          <a:p>
            <a:pPr lvl="2"/>
            <a:endParaRPr lang="en-US" altLang="en-US" dirty="0"/>
          </a:p>
        </p:txBody>
      </p:sp>
      <p:sp>
        <p:nvSpPr>
          <p:cNvPr id="531460" name="Text Placeholder 7"/>
          <p:cNvSpPr>
            <a:spLocks noGrp="1"/>
          </p:cNvSpPr>
          <p:nvPr>
            <p:ph idx="4294967295"/>
          </p:nvPr>
        </p:nvSpPr>
        <p:spPr bwMode="auto">
          <a:xfrm>
            <a:off x="1663700" y="1412875"/>
            <a:ext cx="10528300" cy="111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5" name="Text Placeholder 6">
            <a:extLst>
              <a:ext uri="{FF2B5EF4-FFF2-40B4-BE49-F238E27FC236}">
                <a16:creationId xmlns:a16="http://schemas.microsoft.com/office/drawing/2014/main" id="{B8E625E2-A5B9-4166-AC46-3BC7527C9656}"/>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2521536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Text Placeholder 10"/>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Classroom and supervised practical training must be performed by a Registered Nurse who possesses a minimum of two years nursing experience, at least 1 year of which must be in home health care, or by other individuals under the general supervision of the Registered Nurse.</a:t>
            </a:r>
          </a:p>
          <a:p>
            <a:r>
              <a:rPr lang="en-US" altLang="en-US" dirty="0"/>
              <a:t>The required two years of nursing experience for the instructor should be "hands-on" clinical experience such as providing care and/or supervising nursing services or teaching nursing skills in an organized curriculum or in-service program.</a:t>
            </a:r>
          </a:p>
        </p:txBody>
      </p:sp>
      <p:sp>
        <p:nvSpPr>
          <p:cNvPr id="533507" name="Content Placeholder 9"/>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HH4-12C: Home Health Aide training and competency evaluation programs are conducted by qualified instructors. 484.80(c)(3) (G768), 484.80(e) (G780)</a:t>
            </a:r>
          </a:p>
        </p:txBody>
      </p:sp>
      <p:sp>
        <p:nvSpPr>
          <p:cNvPr id="9" name="Title 8"/>
          <p:cNvSpPr>
            <a:spLocks noGrp="1"/>
          </p:cNvSpPr>
          <p:nvPr>
            <p:ph type="title"/>
          </p:nvPr>
        </p:nvSpPr>
        <p:spPr/>
        <p:txBody>
          <a:bodyPr/>
          <a:lstStyle/>
          <a:p>
            <a:r>
              <a:rPr lang="en-US" dirty="0"/>
              <a:t>Human Resource Management</a:t>
            </a:r>
          </a:p>
        </p:txBody>
      </p:sp>
      <p:sp>
        <p:nvSpPr>
          <p:cNvPr id="10" name="Text Placeholder 6">
            <a:extLst>
              <a:ext uri="{FF2B5EF4-FFF2-40B4-BE49-F238E27FC236}">
                <a16:creationId xmlns:a16="http://schemas.microsoft.com/office/drawing/2014/main" id="{2913D540-F5FC-4B76-B800-E8440D8705A0}"/>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42536109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1"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Identified subject areas must be evaluated by observing an aide's performance of the task with patient or a pseudo-patient as part of a simulation.</a:t>
            </a:r>
          </a:p>
          <a:p>
            <a:r>
              <a:rPr lang="en-US" altLang="en-US" dirty="0"/>
              <a:t>Remaining identified subject areas may be evaluated through written examination, oral examination, or after observation of a Home Health Aide with a patient.</a:t>
            </a:r>
          </a:p>
        </p:txBody>
      </p:sp>
      <p:sp>
        <p:nvSpPr>
          <p:cNvPr id="534532"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HH4-12F: For HHAs that conduct a Home Health Aide competency evaluation program, the HHA meets all of the requirements of the Medicare Conditions of Participation. 484.80(c) (G768), 484.80(c)(1) (G768)</a:t>
            </a:r>
          </a:p>
        </p:txBody>
      </p:sp>
      <p:sp>
        <p:nvSpPr>
          <p:cNvPr id="2" name="Title 1"/>
          <p:cNvSpPr>
            <a:spLocks noGrp="1"/>
          </p:cNvSpPr>
          <p:nvPr>
            <p:ph type="title"/>
          </p:nvPr>
        </p:nvSpPr>
        <p:spPr/>
        <p:txBody>
          <a:bodyPr/>
          <a:lstStyle/>
          <a:p>
            <a:r>
              <a:rPr lang="en-US" dirty="0"/>
              <a:t>Human Resource Management</a:t>
            </a:r>
          </a:p>
        </p:txBody>
      </p:sp>
      <p:sp>
        <p:nvSpPr>
          <p:cNvPr id="534533" name="Text Placeholder 4"/>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9" name="Text Placeholder 6">
            <a:extLst>
              <a:ext uri="{FF2B5EF4-FFF2-40B4-BE49-F238E27FC236}">
                <a16:creationId xmlns:a16="http://schemas.microsoft.com/office/drawing/2014/main" id="{0362A3ED-4524-4B1D-A5DC-1F94B3687EA7}"/>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72382975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Text Placeholder 4"/>
          <p:cNvSpPr>
            <a:spLocks noGrp="1"/>
          </p:cNvSpPr>
          <p:nvPr>
            <p:ph type="body" sz="quarter" idx="14"/>
          </p:nvPr>
        </p:nvSpPr>
        <p:spPr bwMode="auto">
          <a:xfrm>
            <a:off x="400300" y="2527299"/>
            <a:ext cx="11029699" cy="32280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 Home Health Aide is not considered competent in any task for which he or she is evaluated as unsatisfactory. </a:t>
            </a:r>
          </a:p>
          <a:p>
            <a:r>
              <a:rPr lang="en-US" altLang="en-US" dirty="0"/>
              <a:t>The aide must not perform that task without direct supervision by a Registered Nurse until after he or she receives training in the task for which he or she was evaluated as unsatisfactory and passes a subsequent evaluation with satisfactory.</a:t>
            </a:r>
          </a:p>
          <a:p>
            <a:r>
              <a:rPr lang="en-US" altLang="en-US" dirty="0"/>
              <a:t>The HHA must maintain documentation which demonstrates that the requirements of this standard have been met.</a:t>
            </a:r>
          </a:p>
        </p:txBody>
      </p:sp>
      <p:sp>
        <p:nvSpPr>
          <p:cNvPr id="535555"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HH4-12G: The HHA determines if the Home Health Aide successfully completes competency evaluations. 484.80(c)(4) (G770), 484.80(c)(5) (G772)</a:t>
            </a:r>
          </a:p>
        </p:txBody>
      </p:sp>
      <p:sp>
        <p:nvSpPr>
          <p:cNvPr id="2" name="Title 1"/>
          <p:cNvSpPr>
            <a:spLocks noGrp="1"/>
          </p:cNvSpPr>
          <p:nvPr>
            <p:ph type="title"/>
          </p:nvPr>
        </p:nvSpPr>
        <p:spPr/>
        <p:txBody>
          <a:bodyPr/>
          <a:lstStyle/>
          <a:p>
            <a:r>
              <a:rPr lang="en-US" dirty="0"/>
              <a:t>Human Resource Management</a:t>
            </a:r>
          </a:p>
        </p:txBody>
      </p:sp>
      <p:sp>
        <p:nvSpPr>
          <p:cNvPr id="6" name="Text Placeholder 6">
            <a:extLst>
              <a:ext uri="{FF2B5EF4-FFF2-40B4-BE49-F238E27FC236}">
                <a16:creationId xmlns:a16="http://schemas.microsoft.com/office/drawing/2014/main" id="{BCDB46AD-BC60-49B1-8358-64735A5299BB}"/>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185237105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9"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Before the individual may furnish personal care services, the individual must meet all qualification standards established by the state. </a:t>
            </a:r>
          </a:p>
          <a:p>
            <a:r>
              <a:rPr lang="en-US" altLang="en-US" dirty="0"/>
              <a:t>The individual only needs to demonstrate competency in the services the individual is required </a:t>
            </a:r>
            <a:br>
              <a:rPr lang="en-US" altLang="en-US" dirty="0"/>
            </a:br>
            <a:r>
              <a:rPr lang="en-US" altLang="en-US" dirty="0"/>
              <a:t>to furnish.</a:t>
            </a:r>
          </a:p>
        </p:txBody>
      </p:sp>
      <p:sp>
        <p:nvSpPr>
          <p:cNvPr id="536580"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HH4-13A: Personal Care Attendants (PCA) who are employed by HHAs to furnish services under a Medicaid personal care benefit must abide by all other requirements for Home Health Aides for the services the PCA perform. 484.80(i) (G828)</a:t>
            </a:r>
          </a:p>
        </p:txBody>
      </p:sp>
      <p:sp>
        <p:nvSpPr>
          <p:cNvPr id="2" name="Title 1"/>
          <p:cNvSpPr>
            <a:spLocks noGrp="1"/>
          </p:cNvSpPr>
          <p:nvPr>
            <p:ph type="title"/>
          </p:nvPr>
        </p:nvSpPr>
        <p:spPr/>
        <p:txBody>
          <a:bodyPr>
            <a:noAutofit/>
          </a:bodyPr>
          <a:lstStyle/>
          <a:p>
            <a:r>
              <a:rPr lang="en-US" dirty="0"/>
              <a:t>Human Resource Management</a:t>
            </a:r>
          </a:p>
        </p:txBody>
      </p:sp>
      <p:sp>
        <p:nvSpPr>
          <p:cNvPr id="536581" name="Text Placeholder 2"/>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9" name="Text Placeholder 6">
            <a:extLst>
              <a:ext uri="{FF2B5EF4-FFF2-40B4-BE49-F238E27FC236}">
                <a16:creationId xmlns:a16="http://schemas.microsoft.com/office/drawing/2014/main" id="{F845209B-713D-4C8A-BC3C-E4D9BF9E6A29}"/>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1070950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3" name="Text Placeholder 8"/>
          <p:cNvSpPr>
            <a:spLocks noGrp="1"/>
          </p:cNvSpPr>
          <p:nvPr>
            <p:ph type="body" sz="quarter" idx="14"/>
          </p:nvPr>
        </p:nvSpPr>
        <p:spPr bwMode="auto">
          <a:xfrm>
            <a:off x="400300" y="4120308"/>
            <a:ext cx="11227256" cy="20772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Appropriate skilled professional must complete a supervisory assessment of the aide services being provided no less frequently than every 14 days.</a:t>
            </a:r>
          </a:p>
          <a:p>
            <a:r>
              <a:rPr lang="en-US" altLang="en-US" dirty="0"/>
              <a:t>Aide does not need to be present.</a:t>
            </a:r>
          </a:p>
          <a:p>
            <a:r>
              <a:rPr lang="en-US" altLang="en-US" dirty="0"/>
              <a:t>The supervisory assessment must be completed onsite (that is, an in-person visit), or on the rare occasion by using two-way audio-video telecommunications technology that allows for real-time interaction between the register nurse (or other appropriate skilled professionals) and the patient, not to exceed one virtual supervisory assessment per patient in a 60-day episode.</a:t>
            </a:r>
          </a:p>
          <a:p>
            <a:endParaRPr lang="en-US" altLang="en-US" dirty="0"/>
          </a:p>
        </p:txBody>
      </p:sp>
      <p:sp>
        <p:nvSpPr>
          <p:cNvPr id="537604" name="Content Placeholder 6"/>
          <p:cNvSpPr>
            <a:spLocks noGrp="1"/>
          </p:cNvSpPr>
          <p:nvPr>
            <p:ph idx="1"/>
          </p:nvPr>
        </p:nvSpPr>
        <p:spPr bwMode="auto">
          <a:xfrm>
            <a:off x="901699" y="1412159"/>
            <a:ext cx="10528300" cy="233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dirty="0"/>
              <a:t>Standard HH4-14A: Aides providing skilled or personal care services are supervised in those tasks in the patient’s home as appropriate to the service level provided. 484.80(h) (G806), 484.80(h)(1)(i) (G808), </a:t>
            </a:r>
            <a:r>
              <a:rPr lang="pt-BR" altLang="en-US" dirty="0"/>
              <a:t>484.80(h)(1)(i)(A), 484.80(h)(1)(i)(B), </a:t>
            </a:r>
            <a:r>
              <a:rPr lang="en-US" altLang="en-US" dirty="0"/>
              <a:t>484.80(h)(1)(ii) (G810), 484.80(h)(1)(iii) (G812), </a:t>
            </a:r>
            <a:r>
              <a:rPr lang="pt-BR" altLang="en-US" dirty="0"/>
              <a:t>484.80(h)(2) (G814), 484.80(h)(3) (G816), 484.80(h)(4) (G818), 484.80(h)(4)(i) (G818), 484.80(h)(4)(ii) (G818), 484.80(h)(4)(iii) (G818), 484.80(h)(4)(iv) (G818), 484.80(h)(4)(v) (G818), 484.80(h)(4)(vi) (G818), 484.80(h)(5) (G820), 484.80(h)(5)(i) (G822), 484.80(h)(5)(ii) (G824), 484.80(h)(5)(iii) (G826)</a:t>
            </a:r>
            <a:endParaRPr lang="en-US" altLang="en-US" dirty="0"/>
          </a:p>
        </p:txBody>
      </p:sp>
      <p:sp>
        <p:nvSpPr>
          <p:cNvPr id="6" name="Title 5"/>
          <p:cNvSpPr>
            <a:spLocks noGrp="1"/>
          </p:cNvSpPr>
          <p:nvPr>
            <p:ph type="title"/>
          </p:nvPr>
        </p:nvSpPr>
        <p:spPr/>
        <p:txBody>
          <a:bodyPr>
            <a:noAutofit/>
          </a:bodyPr>
          <a:lstStyle/>
          <a:p>
            <a:r>
              <a:rPr lang="en-US" dirty="0"/>
              <a:t>Human Resource Management</a:t>
            </a:r>
          </a:p>
        </p:txBody>
      </p:sp>
      <p:sp>
        <p:nvSpPr>
          <p:cNvPr id="537605" name="Text Placeholder 9"/>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9" name="Text Placeholder 6">
            <a:extLst>
              <a:ext uri="{FF2B5EF4-FFF2-40B4-BE49-F238E27FC236}">
                <a16:creationId xmlns:a16="http://schemas.microsoft.com/office/drawing/2014/main" id="{39E9650B-974C-4FA8-9E7C-503D167725A9}"/>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061601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ormAutofit/>
          </a:bodyPr>
          <a:lstStyle/>
          <a:p>
            <a:r>
              <a:rPr lang="en-US" altLang="en-US" dirty="0"/>
              <a:t>Initial Certification Requirements</a:t>
            </a:r>
          </a:p>
        </p:txBody>
      </p:sp>
      <p:sp>
        <p:nvSpPr>
          <p:cNvPr id="58371" name="Content Placeholder 2"/>
          <p:cNvSpPr>
            <a:spLocks noGrp="1"/>
          </p:cNvSpPr>
          <p:nvPr>
            <p:ph type="body" sz="quarter" idx="10"/>
          </p:nvPr>
        </p:nvSpPr>
        <p:spPr/>
        <p:txBody>
          <a:bodyPr>
            <a:normAutofit fontScale="92500"/>
          </a:bodyPr>
          <a:lstStyle/>
          <a:p>
            <a:r>
              <a:rPr lang="en-US" altLang="en-US" dirty="0"/>
              <a:t>Required number of patients prior to survey</a:t>
            </a:r>
          </a:p>
          <a:p>
            <a:pPr lvl="1"/>
            <a:r>
              <a:rPr lang="en-US" altLang="en-US" dirty="0">
                <a:latin typeface="Montserrat" panose="00000500000000000000" pitchFamily="2" charset="0"/>
              </a:rPr>
              <a:t>Served </a:t>
            </a:r>
            <a:r>
              <a:rPr lang="en-US" altLang="en-US" dirty="0">
                <a:latin typeface="Montserrat" panose="00000500000000000000" pitchFamily="2" charset="0"/>
                <a:ea typeface="Apex New Medium" panose="02010600040501010103" pitchFamily="2" charset="77"/>
              </a:rPr>
              <a:t>10</a:t>
            </a:r>
            <a:r>
              <a:rPr lang="en-US" altLang="en-US" dirty="0">
                <a:latin typeface="Montserrat" panose="00000500000000000000" pitchFamily="2" charset="0"/>
              </a:rPr>
              <a:t> patients requiring skilled care and </a:t>
            </a:r>
            <a:r>
              <a:rPr lang="en-US" altLang="en-US" dirty="0">
                <a:latin typeface="Montserrat" panose="00000500000000000000" pitchFamily="2" charset="0"/>
                <a:ea typeface="Apex New Medium" panose="02010600040501010103" pitchFamily="2" charset="77"/>
              </a:rPr>
              <a:t>7</a:t>
            </a:r>
            <a:r>
              <a:rPr lang="en-US" altLang="en-US" dirty="0">
                <a:latin typeface="Montserrat" panose="00000500000000000000" pitchFamily="2" charset="0"/>
              </a:rPr>
              <a:t> active </a:t>
            </a:r>
            <a:r>
              <a:rPr lang="en-US" altLang="en-US" dirty="0"/>
              <a:t>at time of survey (at least one patient has had two of services)</a:t>
            </a:r>
          </a:p>
          <a:p>
            <a:pPr lvl="1"/>
            <a:r>
              <a:rPr lang="en-US" altLang="en-US" dirty="0"/>
              <a:t>Unless in a medically underserved area, 5-2 (as determined by the Regional Office)</a:t>
            </a:r>
          </a:p>
          <a:p>
            <a:r>
              <a:rPr lang="en-US" altLang="en-US" dirty="0"/>
              <a:t>Required services</a:t>
            </a:r>
          </a:p>
          <a:p>
            <a:pPr lvl="1"/>
            <a:r>
              <a:rPr lang="en-US" altLang="en-US" dirty="0"/>
              <a:t>Nursing and one other therapeutic services (Aide, Physical Therapy [PT], Occupational Therapy [OT], Speech Therapy [ST], and Social Work [SW] for </a:t>
            </a:r>
            <a:br>
              <a:rPr lang="en-US" altLang="en-US" dirty="0"/>
            </a:br>
            <a:r>
              <a:rPr lang="en-US" altLang="en-US" dirty="0"/>
              <a:t>home health) </a:t>
            </a:r>
          </a:p>
          <a:p>
            <a:pPr lvl="1"/>
            <a:r>
              <a:rPr lang="en-US" altLang="en-US" dirty="0"/>
              <a:t>Both therapeutic services have to have been provided/are being provided</a:t>
            </a:r>
          </a:p>
          <a:p>
            <a:pPr lvl="1"/>
            <a:r>
              <a:rPr lang="en-US" altLang="en-US" dirty="0"/>
              <a:t>At least one service, in its entirety, must be provided directly by a W-2 employee</a:t>
            </a:r>
          </a:p>
          <a:p>
            <a:r>
              <a:rPr lang="en-US" altLang="en-US" dirty="0"/>
              <a:t>Fully operational</a:t>
            </a:r>
          </a:p>
          <a:p>
            <a:pPr lvl="2"/>
            <a:r>
              <a:rPr lang="en-US" altLang="en-US" dirty="0"/>
              <a:t>State Operations Manual, Chapter 2, section 2008A</a:t>
            </a:r>
          </a:p>
        </p:txBody>
      </p:sp>
    </p:spTree>
    <p:extLst>
      <p:ext uri="{BB962C8B-B14F-4D97-AF65-F5344CB8AC3E}">
        <p14:creationId xmlns:p14="http://schemas.microsoft.com/office/powerpoint/2010/main" val="411226133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Human Resource Management</a:t>
            </a:r>
          </a:p>
        </p:txBody>
      </p:sp>
      <p:sp>
        <p:nvSpPr>
          <p:cNvPr id="7" name="Text Placeholder 6"/>
          <p:cNvSpPr>
            <a:spLocks noGrp="1"/>
          </p:cNvSpPr>
          <p:nvPr>
            <p:ph type="body" sz="quarter" idx="14"/>
          </p:nvPr>
        </p:nvSpPr>
        <p:spPr>
          <a:xfrm>
            <a:off x="400300" y="1601585"/>
            <a:ext cx="10861258" cy="5192915"/>
          </a:xfrm>
        </p:spPr>
        <p:txBody>
          <a:bodyPr/>
          <a:lstStyle/>
          <a:p>
            <a:r>
              <a:rPr lang="en-US" dirty="0"/>
              <a:t>Patients only receiving personal care services, the RN must make an on-site in person visit every 60 days.</a:t>
            </a:r>
          </a:p>
          <a:p>
            <a:r>
              <a:rPr lang="en-US" dirty="0"/>
              <a:t>Home Health Aide supervision must ensure that aides furnish care in a safe and effective manner, including, but not limited to, the following elements:</a:t>
            </a:r>
          </a:p>
          <a:p>
            <a:pPr lvl="1"/>
            <a:r>
              <a:rPr lang="en-US" dirty="0"/>
              <a:t>Following the patient's plan of care for completion of tasks assigned to a Home Health Aide by the Registered Nurse or other appropriate skilled professional</a:t>
            </a:r>
          </a:p>
          <a:p>
            <a:pPr lvl="1"/>
            <a:r>
              <a:rPr lang="en-US" dirty="0"/>
              <a:t>Maintaining an open communication process with the patient, representative (if any), caregivers, and family</a:t>
            </a:r>
          </a:p>
          <a:p>
            <a:pPr lvl="1"/>
            <a:r>
              <a:rPr lang="en-US" dirty="0"/>
              <a:t>Demonstrating competency with assigned tasks</a:t>
            </a:r>
          </a:p>
          <a:p>
            <a:pPr lvl="1"/>
            <a:r>
              <a:rPr lang="en-US" dirty="0"/>
              <a:t>Complying with infection prevention and control policies and procedures</a:t>
            </a:r>
          </a:p>
          <a:p>
            <a:pPr lvl="1"/>
            <a:r>
              <a:rPr lang="en-US" dirty="0"/>
              <a:t>Reporting changes in the patient's condition</a:t>
            </a:r>
          </a:p>
          <a:p>
            <a:pPr lvl="1"/>
            <a:r>
              <a:rPr lang="en-US" dirty="0"/>
              <a:t>Honoring patient rights</a:t>
            </a:r>
          </a:p>
        </p:txBody>
      </p:sp>
      <p:sp>
        <p:nvSpPr>
          <p:cNvPr id="538628" name="Text Placeholder 7"/>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4</a:t>
            </a:r>
          </a:p>
        </p:txBody>
      </p:sp>
      <p:sp>
        <p:nvSpPr>
          <p:cNvPr id="8" name="Text Placeholder 6">
            <a:extLst>
              <a:ext uri="{FF2B5EF4-FFF2-40B4-BE49-F238E27FC236}">
                <a16:creationId xmlns:a16="http://schemas.microsoft.com/office/drawing/2014/main" id="{29435D41-FE71-4E0E-8F7C-E18A581A046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02223354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Tips for Compliance</a:t>
            </a:r>
          </a:p>
        </p:txBody>
      </p:sp>
      <p:sp>
        <p:nvSpPr>
          <p:cNvPr id="5" name="Text Placeholder 4"/>
          <p:cNvSpPr>
            <a:spLocks noGrp="1"/>
          </p:cNvSpPr>
          <p:nvPr>
            <p:ph type="body" sz="quarter" idx="10"/>
          </p:nvPr>
        </p:nvSpPr>
        <p:spPr/>
        <p:txBody>
          <a:bodyPr>
            <a:normAutofit/>
          </a:bodyPr>
          <a:lstStyle/>
          <a:p>
            <a:r>
              <a:rPr lang="en-US" dirty="0"/>
              <a:t>Utilize the Personnel File tools to audit:</a:t>
            </a:r>
          </a:p>
          <a:p>
            <a:pPr lvl="1"/>
            <a:r>
              <a:rPr lang="en-US" dirty="0"/>
              <a:t>Personnel files</a:t>
            </a:r>
          </a:p>
          <a:p>
            <a:pPr lvl="1"/>
            <a:r>
              <a:rPr lang="en-US" dirty="0"/>
              <a:t>Contracted individual files</a:t>
            </a:r>
          </a:p>
          <a:p>
            <a:r>
              <a:rPr lang="en-US" dirty="0"/>
              <a:t>Evidence of proper supervision of professional assistants</a:t>
            </a:r>
          </a:p>
        </p:txBody>
      </p:sp>
      <p:sp>
        <p:nvSpPr>
          <p:cNvPr id="6" name="Text Placeholder 6">
            <a:extLst>
              <a:ext uri="{FF2B5EF4-FFF2-40B4-BE49-F238E27FC236}">
                <a16:creationId xmlns:a16="http://schemas.microsoft.com/office/drawing/2014/main" id="{34662B26-E383-44EE-AAD5-8B2FA506C19B}"/>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218407196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bwMode="auto"/>
        <p:txBody>
          <a:bodyPr>
            <a:normAutofit/>
          </a:bodyPr>
          <a:lstStyle/>
          <a:p>
            <a:r>
              <a:rPr lang="en-US" dirty="0"/>
              <a:t>Workbook Tools</a:t>
            </a:r>
          </a:p>
        </p:txBody>
      </p:sp>
      <p:sp>
        <p:nvSpPr>
          <p:cNvPr id="3" name="Content Placeholder 2"/>
          <p:cNvSpPr>
            <a:spLocks noGrp="1"/>
          </p:cNvSpPr>
          <p:nvPr>
            <p:ph type="body" sz="quarter" idx="10"/>
          </p:nvPr>
        </p:nvSpPr>
        <p:spPr/>
        <p:txBody>
          <a:bodyPr>
            <a:normAutofit fontScale="92500" lnSpcReduction="20000"/>
          </a:bodyPr>
          <a:lstStyle/>
          <a:p>
            <a:r>
              <a:rPr lang="en-US" dirty="0"/>
              <a:t>Compliance Checklist</a:t>
            </a:r>
          </a:p>
          <a:p>
            <a:r>
              <a:rPr lang="en-US" dirty="0"/>
              <a:t>Self-Audit</a:t>
            </a:r>
          </a:p>
          <a:p>
            <a:r>
              <a:rPr lang="en-US" dirty="0"/>
              <a:t>Job Description Template</a:t>
            </a:r>
          </a:p>
          <a:p>
            <a:r>
              <a:rPr lang="en-US" dirty="0"/>
              <a:t>Physical Demands Documentation Checkoff List</a:t>
            </a:r>
          </a:p>
          <a:p>
            <a:r>
              <a:rPr lang="en-US" dirty="0"/>
              <a:t>Sample Employee Educational Record</a:t>
            </a:r>
          </a:p>
          <a:p>
            <a:r>
              <a:rPr lang="en-US" dirty="0"/>
              <a:t>Sample Annual Observation/Evaluation Visit form</a:t>
            </a:r>
          </a:p>
          <a:p>
            <a:r>
              <a:rPr lang="en-US" dirty="0"/>
              <a:t>Personnel Record Audit Tool</a:t>
            </a:r>
          </a:p>
          <a:p>
            <a:r>
              <a:rPr lang="en-US" dirty="0"/>
              <a:t>Hints for Developing an Educational Plan</a:t>
            </a:r>
          </a:p>
          <a:p>
            <a:r>
              <a:rPr lang="en-US" dirty="0"/>
              <a:t>Sample Hepatitis B Declination Statement</a:t>
            </a:r>
          </a:p>
          <a:p>
            <a:r>
              <a:rPr lang="en-US" dirty="0"/>
              <a:t>Tuberculosis Screening Tool</a:t>
            </a:r>
          </a:p>
          <a:p>
            <a:r>
              <a:rPr lang="en-US" dirty="0"/>
              <a:t>Sample In-Service Attendance form</a:t>
            </a:r>
          </a:p>
          <a:p>
            <a:endParaRPr lang="en-US" dirty="0"/>
          </a:p>
        </p:txBody>
      </p:sp>
      <p:sp>
        <p:nvSpPr>
          <p:cNvPr id="6" name="Text Placeholder 6">
            <a:extLst>
              <a:ext uri="{FF2B5EF4-FFF2-40B4-BE49-F238E27FC236}">
                <a16:creationId xmlns:a16="http://schemas.microsoft.com/office/drawing/2014/main" id="{7E359EEB-9189-415D-BCF9-8802BBF406F0}"/>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#4</a:t>
            </a:r>
          </a:p>
        </p:txBody>
      </p:sp>
    </p:spTree>
    <p:extLst>
      <p:ext uri="{BB962C8B-B14F-4D97-AF65-F5344CB8AC3E}">
        <p14:creationId xmlns:p14="http://schemas.microsoft.com/office/powerpoint/2010/main" val="392165307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280815017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FEB2-8C86-F248-A6FC-5496E270E97C}"/>
              </a:ext>
            </a:extLst>
          </p:cNvPr>
          <p:cNvSpPr>
            <a:spLocks noGrp="1"/>
          </p:cNvSpPr>
          <p:nvPr>
            <p:ph type="ctrTitle"/>
          </p:nvPr>
        </p:nvSpPr>
        <p:spPr/>
        <p:txBody>
          <a:bodyPr/>
          <a:lstStyle/>
          <a:p>
            <a:r>
              <a:rPr lang="en-US" dirty="0"/>
              <a:t>Questions? </a:t>
            </a:r>
          </a:p>
        </p:txBody>
      </p:sp>
    </p:spTree>
    <p:extLst>
      <p:ext uri="{BB962C8B-B14F-4D97-AF65-F5344CB8AC3E}">
        <p14:creationId xmlns:p14="http://schemas.microsoft.com/office/powerpoint/2010/main" val="22349647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D69AC-55C2-C14D-9FC7-D48C04ADF957}"/>
              </a:ext>
            </a:extLst>
          </p:cNvPr>
          <p:cNvSpPr>
            <a:spLocks noGrp="1"/>
          </p:cNvSpPr>
          <p:nvPr>
            <p:ph type="ctrTitle"/>
          </p:nvPr>
        </p:nvSpPr>
        <p:spPr/>
        <p:txBody>
          <a:bodyPr/>
          <a:lstStyle/>
          <a:p>
            <a:r>
              <a:rPr lang="en-US" dirty="0"/>
              <a:t>Break time </a:t>
            </a:r>
          </a:p>
        </p:txBody>
      </p:sp>
    </p:spTree>
    <p:extLst>
      <p:ext uri="{BB962C8B-B14F-4D97-AF65-F5344CB8AC3E}">
        <p14:creationId xmlns:p14="http://schemas.microsoft.com/office/powerpoint/2010/main" val="372203493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bwMode="auto"/>
        <p:txBody>
          <a:bodyPr>
            <a:normAutofit/>
          </a:bodyPr>
          <a:lstStyle/>
          <a:p>
            <a:r>
              <a:rPr lang="en-US" dirty="0"/>
              <a:t>Section 5</a:t>
            </a:r>
          </a:p>
        </p:txBody>
      </p:sp>
      <p:sp>
        <p:nvSpPr>
          <p:cNvPr id="147459" name="Content Placeholder 2"/>
          <p:cNvSpPr>
            <a:spLocks noGrp="1"/>
          </p:cNvSpPr>
          <p:nvPr>
            <p:ph type="body" sz="quarter" idx="10"/>
          </p:nvPr>
        </p:nvSpPr>
        <p:spPr>
          <a:xfrm>
            <a:off x="387350" y="1435100"/>
            <a:ext cx="10805787" cy="4381500"/>
          </a:xfrm>
        </p:spPr>
        <p:txBody>
          <a:bodyPr>
            <a:normAutofit/>
          </a:bodyPr>
          <a:lstStyle/>
          <a:p>
            <a:pPr marL="0" indent="0">
              <a:buNone/>
            </a:pPr>
            <a:r>
              <a:rPr lang="en-US" dirty="0">
                <a:latin typeface="Montserrat Medium" pitchFamily="2" charset="77"/>
              </a:rPr>
              <a:t>PROVISION OF CARE AND RECORD MANAGEMENT</a:t>
            </a:r>
          </a:p>
          <a:p>
            <a:r>
              <a:rPr lang="en-US" dirty="0"/>
              <a:t>The standards in this section apply to documentation and requirements for the service recipient/client/patient record. These standards also address the specifics surrounding the operational aspects of care/service provided. </a:t>
            </a:r>
          </a:p>
        </p:txBody>
      </p:sp>
    </p:spTree>
    <p:extLst>
      <p:ext uri="{BB962C8B-B14F-4D97-AF65-F5344CB8AC3E}">
        <p14:creationId xmlns:p14="http://schemas.microsoft.com/office/powerpoint/2010/main" val="50931624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5"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Each home visit, treatment, or care/service is documented in the patient record and signed by the individual who provided the care/service. </a:t>
            </a:r>
          </a:p>
          <a:p>
            <a:r>
              <a:rPr lang="en-US" altLang="en-US" dirty="0"/>
              <a:t>Signatures are legible, legal and include the proper designation of any credentials.</a:t>
            </a:r>
          </a:p>
          <a:p>
            <a:r>
              <a:rPr lang="en-US" altLang="en-US" dirty="0"/>
              <a:t>All entries are timed.</a:t>
            </a:r>
          </a:p>
        </p:txBody>
      </p:sp>
      <p:sp>
        <p:nvSpPr>
          <p:cNvPr id="540676" name="Content Placeholder 7"/>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r>
              <a:rPr lang="en-US" altLang="en-US" dirty="0"/>
              <a:t>Standard HH5-1A: There is a patient record for each individual who receives care/service that contains all required documentation. All entries are legible, clear, complete, and appropriately authenticated, dated, and timed. Authentication must include a signature and a title (occupation), or a secured computer entry by a unique identifier, of a primary author who has reviewed and approved the entry. 484.110 (G1008), 484.110(a) (G1010), 484.110(a)(1) (G1012), 484.110(a)(2) (G1014), 484.110(a)(3) (G1016), 484.110(a)(4) (G1018), 484.110(a)(5) (G1020), 484.110(b) (G1024)</a:t>
            </a:r>
          </a:p>
        </p:txBody>
      </p:sp>
      <p:sp>
        <p:nvSpPr>
          <p:cNvPr id="4" name="Title 3"/>
          <p:cNvSpPr>
            <a:spLocks noGrp="1"/>
          </p:cNvSpPr>
          <p:nvPr>
            <p:ph type="title"/>
          </p:nvPr>
        </p:nvSpPr>
        <p:spPr/>
        <p:txBody>
          <a:bodyPr/>
          <a:lstStyle/>
          <a:p>
            <a:r>
              <a:rPr lang="en-US" sz="3600" dirty="0"/>
              <a:t>Provision of Care and Record Management</a:t>
            </a:r>
          </a:p>
        </p:txBody>
      </p:sp>
      <p:sp>
        <p:nvSpPr>
          <p:cNvPr id="540677" name="Text Placeholder 8"/>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5</a:t>
            </a:r>
          </a:p>
        </p:txBody>
      </p:sp>
      <p:sp>
        <p:nvSpPr>
          <p:cNvPr id="9" name="Text Placeholder 6">
            <a:extLst>
              <a:ext uri="{FF2B5EF4-FFF2-40B4-BE49-F238E27FC236}">
                <a16:creationId xmlns:a16="http://schemas.microsoft.com/office/drawing/2014/main" id="{AD0FDB85-379D-4CF6-95C8-DB1E28916B8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126803830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Additional ACHC medical record content requirements.</a:t>
            </a:r>
          </a:p>
        </p:txBody>
      </p:sp>
      <p:sp>
        <p:nvSpPr>
          <p:cNvPr id="541699"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HH5-1A.01: Written policies and procedures are established relating to the required content of the patient record.</a:t>
            </a:r>
          </a:p>
        </p:txBody>
      </p:sp>
      <p:sp>
        <p:nvSpPr>
          <p:cNvPr id="4" name="Title 3"/>
          <p:cNvSpPr>
            <a:spLocks noGrp="1"/>
          </p:cNvSpPr>
          <p:nvPr>
            <p:ph type="title"/>
          </p:nvPr>
        </p:nvSpPr>
        <p:spPr/>
        <p:txBody>
          <a:bodyPr/>
          <a:lstStyle/>
          <a:p>
            <a:r>
              <a:rPr lang="en-US" sz="3600" dirty="0"/>
              <a:t>Provision of Care and Record Management</a:t>
            </a:r>
          </a:p>
        </p:txBody>
      </p:sp>
      <p:sp>
        <p:nvSpPr>
          <p:cNvPr id="6" name="Text Placeholder 6">
            <a:extLst>
              <a:ext uri="{FF2B5EF4-FFF2-40B4-BE49-F238E27FC236}">
                <a16:creationId xmlns:a16="http://schemas.microsoft.com/office/drawing/2014/main" id="{4A23E50A-FDE3-46DB-AE72-CA9D02A74963}"/>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60747979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3" name="Text Placeholder 6"/>
          <p:cNvSpPr>
            <a:spLocks noGrp="1"/>
          </p:cNvSpPr>
          <p:nvPr>
            <p:ph type="body" sz="quarter" idx="14"/>
          </p:nvPr>
        </p:nvSpPr>
        <p:spPr bwMode="auto">
          <a:xfrm>
            <a:off x="400300" y="3042521"/>
            <a:ext cx="10858939" cy="27128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Access, storage, removal and retention of medical records and patient information.</a:t>
            </a:r>
          </a:p>
          <a:p>
            <a:r>
              <a:rPr lang="en-US" altLang="en-US" dirty="0"/>
              <a:t>All patient records are retained for a minimum of five years after the discharge of the patient, unless state law stipulates a longer period of time.</a:t>
            </a:r>
          </a:p>
          <a:p>
            <a:r>
              <a:rPr lang="en-US" altLang="en-US" dirty="0"/>
              <a:t>A patient's clinical record (whether hard copy or electronic form) must be made available to a patient, free of charge, upon request at the next home visit, or within four business days (whichever comes first).</a:t>
            </a:r>
          </a:p>
        </p:txBody>
      </p:sp>
      <p:sp>
        <p:nvSpPr>
          <p:cNvPr id="542724"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HH5-1B: Written policies and procedures are established and implemented that address access, storage, removal, and retention of patient records and information. 484.110(c) (G1026), 484.110(c)(1) (G1026), 484.110(c)(2) (G1026), 484.110(d) (G1028), 484.110(e) (G1030)</a:t>
            </a:r>
          </a:p>
        </p:txBody>
      </p:sp>
      <p:sp>
        <p:nvSpPr>
          <p:cNvPr id="4" name="Title 3"/>
          <p:cNvSpPr>
            <a:spLocks noGrp="1"/>
          </p:cNvSpPr>
          <p:nvPr>
            <p:ph type="title"/>
          </p:nvPr>
        </p:nvSpPr>
        <p:spPr/>
        <p:txBody>
          <a:bodyPr/>
          <a:lstStyle/>
          <a:p>
            <a:r>
              <a:rPr lang="en-US" sz="3600" dirty="0"/>
              <a:t>Provision of Care and Record Management</a:t>
            </a:r>
          </a:p>
        </p:txBody>
      </p:sp>
      <p:sp>
        <p:nvSpPr>
          <p:cNvPr id="542725" name="Text Placeholder 8"/>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7" name="Text Placeholder 6">
            <a:extLst>
              <a:ext uri="{FF2B5EF4-FFF2-40B4-BE49-F238E27FC236}">
                <a16:creationId xmlns:a16="http://schemas.microsoft.com/office/drawing/2014/main" id="{E8ED05E9-5BFB-4D18-A289-9F1624B33F8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3662654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Medicare Skilled Services</a:t>
            </a:r>
          </a:p>
        </p:txBody>
      </p:sp>
      <p:sp>
        <p:nvSpPr>
          <p:cNvPr id="5" name="Text Placeholder 4"/>
          <p:cNvSpPr>
            <a:spLocks noGrp="1"/>
          </p:cNvSpPr>
          <p:nvPr>
            <p:ph type="body" sz="quarter" idx="10"/>
          </p:nvPr>
        </p:nvSpPr>
        <p:spPr>
          <a:xfrm>
            <a:off x="387350" y="1435100"/>
            <a:ext cx="11106150" cy="4381500"/>
          </a:xfrm>
        </p:spPr>
        <p:txBody>
          <a:bodyPr/>
          <a:lstStyle/>
          <a:p>
            <a:r>
              <a:rPr lang="en-US" dirty="0"/>
              <a:t>Catheter care:</a:t>
            </a:r>
          </a:p>
          <a:p>
            <a:pPr lvl="1"/>
            <a:r>
              <a:rPr lang="en-US" dirty="0"/>
              <a:t>Insertion of catheter</a:t>
            </a:r>
          </a:p>
          <a:p>
            <a:pPr lvl="1"/>
            <a:r>
              <a:rPr lang="en-US" dirty="0"/>
              <a:t>Irrigation of catheter</a:t>
            </a:r>
          </a:p>
          <a:p>
            <a:pPr lvl="1"/>
            <a:r>
              <a:rPr lang="en-US" dirty="0"/>
              <a:t>Replacement of catheter</a:t>
            </a:r>
          </a:p>
          <a:p>
            <a:r>
              <a:rPr lang="en-US" dirty="0"/>
              <a:t>Wound care</a:t>
            </a:r>
          </a:p>
          <a:p>
            <a:pPr lvl="1"/>
            <a:r>
              <a:rPr lang="en-US" dirty="0"/>
              <a:t>Complex wound dressing</a:t>
            </a:r>
          </a:p>
          <a:p>
            <a:r>
              <a:rPr lang="en-US" dirty="0"/>
              <a:t>Teaching of a skill</a:t>
            </a:r>
          </a:p>
          <a:p>
            <a:pPr lvl="1"/>
            <a:r>
              <a:rPr lang="en-US" dirty="0"/>
              <a:t>Self-administration of injectable medications</a:t>
            </a:r>
          </a:p>
          <a:p>
            <a:pPr lvl="1"/>
            <a:r>
              <a:rPr lang="en-US" dirty="0"/>
              <a:t>Wound care</a:t>
            </a:r>
          </a:p>
          <a:p>
            <a:pPr lvl="1"/>
            <a:r>
              <a:rPr lang="en-US" dirty="0"/>
              <a:t>Transfer</a:t>
            </a:r>
          </a:p>
          <a:p>
            <a:pPr lvl="1"/>
            <a:r>
              <a:rPr lang="en-US" dirty="0"/>
              <a:t>Administration of oral medication, side effects, and interactions</a:t>
            </a:r>
          </a:p>
          <a:p>
            <a:pPr lvl="1"/>
            <a:endParaRPr lang="en-US" dirty="0"/>
          </a:p>
        </p:txBody>
      </p:sp>
    </p:spTree>
    <p:extLst>
      <p:ext uri="{BB962C8B-B14F-4D97-AF65-F5344CB8AC3E}">
        <p14:creationId xmlns:p14="http://schemas.microsoft.com/office/powerpoint/2010/main" val="406866599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Written policies and procedures describe the process for a patient assessment, the development of the plan of care and the frequency and process for the plan of care review.</a:t>
            </a:r>
          </a:p>
        </p:txBody>
      </p:sp>
      <p:sp>
        <p:nvSpPr>
          <p:cNvPr id="543747"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HH5-2A.01: Written policies and procedures are established that describe the process for assessment and the development of the plan of care.</a:t>
            </a:r>
          </a:p>
        </p:txBody>
      </p:sp>
      <p:sp>
        <p:nvSpPr>
          <p:cNvPr id="4" name="Title 3"/>
          <p:cNvSpPr>
            <a:spLocks noGrp="1"/>
          </p:cNvSpPr>
          <p:nvPr>
            <p:ph type="title"/>
          </p:nvPr>
        </p:nvSpPr>
        <p:spPr/>
        <p:txBody>
          <a:bodyPr/>
          <a:lstStyle/>
          <a:p>
            <a:r>
              <a:rPr lang="en-US" sz="3600" dirty="0"/>
              <a:t>Provision of Care and Record Management</a:t>
            </a:r>
          </a:p>
        </p:txBody>
      </p:sp>
      <p:sp>
        <p:nvSpPr>
          <p:cNvPr id="6" name="Text Placeholder 6">
            <a:extLst>
              <a:ext uri="{FF2B5EF4-FFF2-40B4-BE49-F238E27FC236}">
                <a16:creationId xmlns:a16="http://schemas.microsoft.com/office/drawing/2014/main" id="{64AB192F-99D5-4F7E-B566-4675EC16537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304219231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1" name="Text Placeholder 8"/>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A Registered Nurse must conduct an initial assessment visit to determine the immediate care and support needs of the patient; and, for Medicare patients, to determine eligibility for the Medicare home health benefit, including homebound status. The initial assessment visit must be held either within 48 hours of referral or within 48 hours of the patient's return home, or on the physician/allowed practitioner ordered start of care date.</a:t>
            </a:r>
          </a:p>
          <a:p>
            <a:r>
              <a:rPr lang="en-US" altLang="en-US" dirty="0"/>
              <a:t>When rehabilitation therapy service is the only service ordered by the physician/allowed practitioner who is responsible for the home health plan of care, the initial assessment visit may be made by the appropriate rehabilitation skilled professional.</a:t>
            </a:r>
          </a:p>
        </p:txBody>
      </p:sp>
      <p:sp>
        <p:nvSpPr>
          <p:cNvPr id="544772"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HH5-2B: All patients referred for services have an initial assessment. The initial assessment is conducted within 48 hours of referral and/or within 48 hours of the patient's return home or on the physician’s or allowed practitioner’s ordered start of care date. 484.55(a) (G512), 484.55(a)(1) (G514), 484.55(a)(2) (G516), 484.60 (G570)</a:t>
            </a:r>
          </a:p>
        </p:txBody>
      </p:sp>
      <p:sp>
        <p:nvSpPr>
          <p:cNvPr id="4" name="Title 3"/>
          <p:cNvSpPr>
            <a:spLocks noGrp="1"/>
          </p:cNvSpPr>
          <p:nvPr>
            <p:ph type="title"/>
          </p:nvPr>
        </p:nvSpPr>
        <p:spPr/>
        <p:txBody>
          <a:bodyPr/>
          <a:lstStyle/>
          <a:p>
            <a:r>
              <a:rPr lang="en-US" sz="3600" dirty="0"/>
              <a:t>Provision of Care and Record Management</a:t>
            </a:r>
          </a:p>
        </p:txBody>
      </p:sp>
      <p:sp>
        <p:nvSpPr>
          <p:cNvPr id="6" name="Text Placeholder 6">
            <a:extLst>
              <a:ext uri="{FF2B5EF4-FFF2-40B4-BE49-F238E27FC236}">
                <a16:creationId xmlns:a16="http://schemas.microsoft.com/office/drawing/2014/main" id="{D1351E96-52CF-4C5E-BAF1-30ED0634B98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128611035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5" name="Text Placeholder 8"/>
          <p:cNvSpPr>
            <a:spLocks noGrp="1"/>
          </p:cNvSpPr>
          <p:nvPr>
            <p:ph type="body" sz="quarter" idx="14"/>
          </p:nvPr>
        </p:nvSpPr>
        <p:spPr bwMode="auto">
          <a:xfrm>
            <a:off x="400300" y="4043190"/>
            <a:ext cx="11227256" cy="171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Each patient must receive, and an HHA must provide, a patient-specific comprehensive assessment that accurately reflects the patient’s current health; psychosocial, functional, and cognitive status; and the patient's strengths, goals, and care preferences.</a:t>
            </a:r>
          </a:p>
          <a:p>
            <a:r>
              <a:rPr lang="en-US" altLang="en-US" dirty="0"/>
              <a:t>Standard addresses the required content of the comprehensive assessment.</a:t>
            </a:r>
          </a:p>
        </p:txBody>
      </p:sp>
      <p:sp>
        <p:nvSpPr>
          <p:cNvPr id="545796"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HH5-2C: Written policies and procedures are established and implemented in regard to the comprehensive assessment being completed in a timely manner, consistent with patient's immediate needs, but no later than 5 calendar days after the start of care. 484.55 (G510), 484.55(b) (G518), 484.55(b)(1) (G520), 484.55(b)(2) (G522), 484.55(b)(3) (G524), 484.55(c) </a:t>
            </a:r>
            <a:r>
              <a:rPr lang="nn-NO" altLang="en-US" dirty="0"/>
              <a:t>(G526), 484.55(c)(1) (G528), 484.55(c)(2) (G530), 484.55(c)(3) (G532), 484.55(c)(4) (G534), 484.55(c)(6)(i) (G538) 484.55(c)(6)(ii) (G538), 484.55(c)(7) (G540), 484.55(c)(8) (G542)</a:t>
            </a:r>
            <a:endParaRPr lang="en-US" altLang="en-US" dirty="0"/>
          </a:p>
        </p:txBody>
      </p:sp>
      <p:sp>
        <p:nvSpPr>
          <p:cNvPr id="4" name="Title 3"/>
          <p:cNvSpPr>
            <a:spLocks noGrp="1"/>
          </p:cNvSpPr>
          <p:nvPr>
            <p:ph type="title"/>
          </p:nvPr>
        </p:nvSpPr>
        <p:spPr/>
        <p:txBody>
          <a:bodyPr/>
          <a:lstStyle/>
          <a:p>
            <a:r>
              <a:rPr lang="en-US" sz="3600" dirty="0"/>
              <a:t>Provision of Care and Record Management</a:t>
            </a:r>
          </a:p>
        </p:txBody>
      </p:sp>
      <p:sp>
        <p:nvSpPr>
          <p:cNvPr id="545797" name="Text Placeholder 2"/>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6" name="Text Placeholder 6">
            <a:extLst>
              <a:ext uri="{FF2B5EF4-FFF2-40B4-BE49-F238E27FC236}">
                <a16:creationId xmlns:a16="http://schemas.microsoft.com/office/drawing/2014/main" id="{8B776E8C-45CA-4E0C-8F27-57C6F397670B}"/>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287562347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9"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ACHC discipline specific assessment requirements.</a:t>
            </a:r>
            <a:endParaRPr lang="en-US" altLang="en-US" dirty="0"/>
          </a:p>
        </p:txBody>
      </p:sp>
      <p:sp>
        <p:nvSpPr>
          <p:cNvPr id="546820"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a:t>Standard HH5-2C.01: Written policies and procedures are established and implemented that address the need for all patients that are admitted with therapy orders to have a discipline specific assessment completed.</a:t>
            </a:r>
            <a:endParaRPr lang="en-US" altLang="en-US" dirty="0"/>
          </a:p>
        </p:txBody>
      </p:sp>
      <p:sp>
        <p:nvSpPr>
          <p:cNvPr id="4" name="Title 3"/>
          <p:cNvSpPr>
            <a:spLocks noGrp="1"/>
          </p:cNvSpPr>
          <p:nvPr>
            <p:ph type="title"/>
          </p:nvPr>
        </p:nvSpPr>
        <p:spPr/>
        <p:txBody>
          <a:bodyPr/>
          <a:lstStyle/>
          <a:p>
            <a:r>
              <a:rPr lang="en-US" sz="3600"/>
              <a:t>Provision of Care and Record Management</a:t>
            </a:r>
            <a:endParaRPr lang="en-US" sz="3600" dirty="0"/>
          </a:p>
        </p:txBody>
      </p:sp>
      <p:sp>
        <p:nvSpPr>
          <p:cNvPr id="546821" name="Text Placeholder 8"/>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11" name="Text Placeholder 6">
            <a:extLst>
              <a:ext uri="{FF2B5EF4-FFF2-40B4-BE49-F238E27FC236}">
                <a16:creationId xmlns:a16="http://schemas.microsoft.com/office/drawing/2014/main" id="{B8FEB0DF-B690-48D0-8017-7DE11E80C2DF}"/>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125965184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3"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ACHC discipline specific assessment requirements.</a:t>
            </a:r>
          </a:p>
          <a:p>
            <a:endParaRPr lang="en-US" altLang="en-US" dirty="0"/>
          </a:p>
        </p:txBody>
      </p:sp>
      <p:sp>
        <p:nvSpPr>
          <p:cNvPr id="547844"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HH5-2C.02: Written policies and procedures are established and implemented that address the need for all patients that are admitted for Medical Social Services to have a discipline specific assessment completed.</a:t>
            </a:r>
          </a:p>
        </p:txBody>
      </p:sp>
      <p:sp>
        <p:nvSpPr>
          <p:cNvPr id="4" name="Title 3"/>
          <p:cNvSpPr>
            <a:spLocks noGrp="1"/>
          </p:cNvSpPr>
          <p:nvPr>
            <p:ph type="title"/>
          </p:nvPr>
        </p:nvSpPr>
        <p:spPr/>
        <p:txBody>
          <a:bodyPr/>
          <a:lstStyle/>
          <a:p>
            <a:r>
              <a:rPr lang="en-US" sz="3600" dirty="0"/>
              <a:t>Provision of Care and Record Management</a:t>
            </a:r>
          </a:p>
        </p:txBody>
      </p:sp>
      <p:sp>
        <p:nvSpPr>
          <p:cNvPr id="547845" name="Text Placeholder 8"/>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6" name="Text Placeholder 6">
            <a:extLst>
              <a:ext uri="{FF2B5EF4-FFF2-40B4-BE49-F238E27FC236}">
                <a16:creationId xmlns:a16="http://schemas.microsoft.com/office/drawing/2014/main" id="{2F85DB75-57FB-4593-8422-7C84388C0B8B}"/>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174175587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The comprehensive assessment is updated and revised the last five  days of every 60 days beginning with the start of care date unless there is a:</a:t>
            </a:r>
          </a:p>
          <a:p>
            <a:pPr marL="742950" lvl="1" indent="-285750"/>
            <a:r>
              <a:rPr lang="en-US" dirty="0"/>
              <a:t>Beneficiary elected transfer</a:t>
            </a:r>
          </a:p>
          <a:p>
            <a:pPr marL="742950" lvl="1" indent="-285750"/>
            <a:r>
              <a:rPr lang="en-US" dirty="0"/>
              <a:t>Significant change in condition</a:t>
            </a:r>
          </a:p>
          <a:p>
            <a:pPr marL="742950" lvl="1" indent="-285750"/>
            <a:r>
              <a:rPr lang="en-US" dirty="0"/>
              <a:t>Discharge and return to the same HHA during the 60-day episode</a:t>
            </a:r>
          </a:p>
        </p:txBody>
      </p:sp>
      <p:sp>
        <p:nvSpPr>
          <p:cNvPr id="548868"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dirty="0"/>
              <a:t>Standard HH5-2E: The comprehensive assessment is updated and revised (including the administration of the OASIS) as frequently as the patient's condition warrants due to a major decline or improvement in the patient's health status, but no less frequently than described in interpretive guidelines. 484.55(d) (G544), 484.55(d)(1) (G546), 484.55(d)(1)(i) (G546), 484.55(d)(1)(ii) </a:t>
            </a:r>
            <a:r>
              <a:rPr lang="nn-NO" altLang="en-US" dirty="0"/>
              <a:t>(G546), 484.55(d)(1)(iii) (G546), 484.55(d)(2) (G548), 484.55(d)(3) (G550)</a:t>
            </a:r>
            <a:endParaRPr lang="en-US" altLang="en-US" dirty="0"/>
          </a:p>
        </p:txBody>
      </p:sp>
      <p:sp>
        <p:nvSpPr>
          <p:cNvPr id="4" name="Title 3"/>
          <p:cNvSpPr>
            <a:spLocks noGrp="1"/>
          </p:cNvSpPr>
          <p:nvPr>
            <p:ph type="title"/>
          </p:nvPr>
        </p:nvSpPr>
        <p:spPr/>
        <p:txBody>
          <a:bodyPr/>
          <a:lstStyle/>
          <a:p>
            <a:r>
              <a:rPr lang="en-US" sz="3600" dirty="0"/>
              <a:t>Provision of Care and Record Management</a:t>
            </a:r>
          </a:p>
        </p:txBody>
      </p:sp>
      <p:sp>
        <p:nvSpPr>
          <p:cNvPr id="548869" name="Text Placeholder 5"/>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6" name="Text Placeholder 6">
            <a:extLst>
              <a:ext uri="{FF2B5EF4-FFF2-40B4-BE49-F238E27FC236}">
                <a16:creationId xmlns:a16="http://schemas.microsoft.com/office/drawing/2014/main" id="{17634C10-5618-4CC0-B9EA-55CDFF2387E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166931933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t>Provision of Care and Record Management</a:t>
            </a:r>
          </a:p>
        </p:txBody>
      </p:sp>
      <p:sp>
        <p:nvSpPr>
          <p:cNvPr id="549891" name="Text Placeholder 6"/>
          <p:cNvSpPr>
            <a:spLocks noGrp="1"/>
          </p:cNvSpPr>
          <p:nvPr>
            <p:ph type="body" sz="quarter" idx="1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dirty="0"/>
              <a:t>Within 48 hours of the patient's return to the home from a hospital admission of 24 hours or more for any reason except diagnostic tests or physician or allowed practitioner ordered resumption date.</a:t>
            </a:r>
          </a:p>
          <a:p>
            <a:pPr lvl="1"/>
            <a:r>
              <a:rPr lang="en-US" altLang="en-US" dirty="0"/>
              <a:t>At discharge</a:t>
            </a:r>
          </a:p>
          <a:p>
            <a:pPr lvl="1"/>
            <a:r>
              <a:rPr lang="en-US" altLang="en-US" dirty="0"/>
              <a:t>A significant change in condition as defined by the Home Health Agency</a:t>
            </a:r>
          </a:p>
        </p:txBody>
      </p:sp>
      <p:sp>
        <p:nvSpPr>
          <p:cNvPr id="549892" name="Text Placeholder 7"/>
          <p:cNvSpPr>
            <a:spLocks noGrp="1"/>
          </p:cNvSpPr>
          <p:nvPr>
            <p:ph idx="4294967295"/>
          </p:nvPr>
        </p:nvSpPr>
        <p:spPr bwMode="auto">
          <a:xfrm>
            <a:off x="1663700" y="1412875"/>
            <a:ext cx="10528300" cy="111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5" name="Text Placeholder 6">
            <a:extLst>
              <a:ext uri="{FF2B5EF4-FFF2-40B4-BE49-F238E27FC236}">
                <a16:creationId xmlns:a16="http://schemas.microsoft.com/office/drawing/2014/main" id="{002515B8-220E-466F-A1BC-87ACE831A295}"/>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33027545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5"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 medication profile is part of the patient-specific comprehensive assessment. </a:t>
            </a:r>
          </a:p>
          <a:p>
            <a:r>
              <a:rPr lang="en-US" altLang="en-US" dirty="0"/>
              <a:t>A Registered Nurse (RN) or Physical Therapist, Occupational Therapist or Speech-Language Pathologist (for therapy only cases) reviews all of the patient's prescription and over-the-counter drugs, herbal remedies and other alternative treatments that could affect drug therapy on an ongoing basis.</a:t>
            </a:r>
          </a:p>
          <a:p>
            <a:r>
              <a:rPr lang="en-US" altLang="en-US" dirty="0"/>
              <a:t>The physician or allowed practitioner is notified promptly regarding any medication discrepancies, side effects, problems or reactions.</a:t>
            </a:r>
          </a:p>
        </p:txBody>
      </p:sp>
      <p:sp>
        <p:nvSpPr>
          <p:cNvPr id="550916"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HH5-2F: The comprehensive assessment includes a review of all medications the patient is currently using, both prescription and non-prescription. The drug regimen review occurs as an ongoing part of the care to the patient. 484.55(c)(5) (G536)</a:t>
            </a:r>
          </a:p>
        </p:txBody>
      </p:sp>
      <p:sp>
        <p:nvSpPr>
          <p:cNvPr id="5" name="Title 4"/>
          <p:cNvSpPr>
            <a:spLocks noGrp="1"/>
          </p:cNvSpPr>
          <p:nvPr>
            <p:ph type="title"/>
          </p:nvPr>
        </p:nvSpPr>
        <p:spPr/>
        <p:txBody>
          <a:bodyPr/>
          <a:lstStyle/>
          <a:p>
            <a:r>
              <a:rPr lang="en-US" sz="3600" dirty="0"/>
              <a:t>Provision of Care and Record Management</a:t>
            </a:r>
          </a:p>
        </p:txBody>
      </p:sp>
      <p:sp>
        <p:nvSpPr>
          <p:cNvPr id="550917" name="Text Placeholder 7"/>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6" name="Text Placeholder 6">
            <a:extLst>
              <a:ext uri="{FF2B5EF4-FFF2-40B4-BE49-F238E27FC236}">
                <a16:creationId xmlns:a16="http://schemas.microsoft.com/office/drawing/2014/main" id="{40192175-E510-4636-B22D-B4358D2C75FF}"/>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121687045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9"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Written policies and procedures identify the drugs or drug classifications and/or routes not approved by the governing board for administration by nursing personnel.</a:t>
            </a:r>
          </a:p>
          <a:p>
            <a:r>
              <a:rPr lang="en-US" altLang="en-US" dirty="0"/>
              <a:t>The policies and procedures also address any blood or blood products that may or may not be administered.</a:t>
            </a:r>
          </a:p>
        </p:txBody>
      </p:sp>
      <p:sp>
        <p:nvSpPr>
          <p:cNvPr id="551940"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HH5-2F.01: Written policies and procedures are established and implemented that identify the drugs or drug classifications and routes that are not approved for administration by HHA personnel.</a:t>
            </a:r>
          </a:p>
        </p:txBody>
      </p:sp>
      <p:sp>
        <p:nvSpPr>
          <p:cNvPr id="5" name="Title 4"/>
          <p:cNvSpPr>
            <a:spLocks noGrp="1"/>
          </p:cNvSpPr>
          <p:nvPr>
            <p:ph type="title"/>
          </p:nvPr>
        </p:nvSpPr>
        <p:spPr/>
        <p:txBody>
          <a:bodyPr/>
          <a:lstStyle/>
          <a:p>
            <a:r>
              <a:rPr lang="en-US" sz="3600" dirty="0"/>
              <a:t>Provision of Care and Record Management</a:t>
            </a:r>
          </a:p>
        </p:txBody>
      </p:sp>
      <p:sp>
        <p:nvSpPr>
          <p:cNvPr id="551941" name="Text Placeholder 7"/>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6" name="Text Placeholder 6">
            <a:extLst>
              <a:ext uri="{FF2B5EF4-FFF2-40B4-BE49-F238E27FC236}">
                <a16:creationId xmlns:a16="http://schemas.microsoft.com/office/drawing/2014/main" id="{726A9E1A-6FF4-42F5-BC2C-7452438C2607}"/>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180986026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3"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defines when first dose policies and procedures are appropriate based on the medication route and potential reaction.</a:t>
            </a:r>
          </a:p>
          <a:p>
            <a:r>
              <a:rPr lang="en-US" altLang="en-US" dirty="0"/>
              <a:t>The HHA may elect not to administer the first dose of a medication in the home.</a:t>
            </a:r>
          </a:p>
        </p:txBody>
      </p:sp>
      <p:sp>
        <p:nvSpPr>
          <p:cNvPr id="552964"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HH5-2F.02: Written policies and procedures are established and implemented in regard to the requirements for agency staff administering the first dose of a medication in the home setting.</a:t>
            </a:r>
          </a:p>
        </p:txBody>
      </p:sp>
      <p:sp>
        <p:nvSpPr>
          <p:cNvPr id="5" name="Title 4"/>
          <p:cNvSpPr>
            <a:spLocks noGrp="1"/>
          </p:cNvSpPr>
          <p:nvPr>
            <p:ph type="title"/>
          </p:nvPr>
        </p:nvSpPr>
        <p:spPr/>
        <p:txBody>
          <a:bodyPr/>
          <a:lstStyle/>
          <a:p>
            <a:r>
              <a:rPr lang="en-US" sz="3600" dirty="0"/>
              <a:t>Provision of Care and Record Management</a:t>
            </a:r>
          </a:p>
        </p:txBody>
      </p:sp>
      <p:sp>
        <p:nvSpPr>
          <p:cNvPr id="552965" name="Text Placeholder 7"/>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6" name="Text Placeholder 6">
            <a:extLst>
              <a:ext uri="{FF2B5EF4-FFF2-40B4-BE49-F238E27FC236}">
                <a16:creationId xmlns:a16="http://schemas.microsoft.com/office/drawing/2014/main" id="{651C7670-1CAB-4795-A2E5-5DF4D62CFE2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2152410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bwMode="auto">
          <a:xfrm>
            <a:off x="387350" y="378814"/>
            <a:ext cx="11106150" cy="951700"/>
          </a:xfrm>
        </p:spPr>
        <p:txBody>
          <a:bodyPr>
            <a:normAutofit/>
          </a:bodyPr>
          <a:lstStyle/>
          <a:p>
            <a:r>
              <a:rPr lang="en-US" dirty="0"/>
              <a:t>Also Joining Our Training Today</a:t>
            </a:r>
          </a:p>
        </p:txBody>
      </p:sp>
      <p:sp>
        <p:nvSpPr>
          <p:cNvPr id="81922" name="Subtitle 3"/>
          <p:cNvSpPr>
            <a:spLocks noGrp="1"/>
          </p:cNvSpPr>
          <p:nvPr>
            <p:ph type="body" sz="quarter" idx="10"/>
          </p:nvPr>
        </p:nvSpPr>
        <p:spPr>
          <a:xfrm>
            <a:off x="387350" y="1435100"/>
            <a:ext cx="11106150" cy="4381500"/>
          </a:xfrm>
        </p:spPr>
        <p:txBody>
          <a:bodyPr>
            <a:normAutofit/>
          </a:bodyPr>
          <a:lstStyle/>
          <a:p>
            <a:r>
              <a:rPr lang="en-US" dirty="0"/>
              <a:t>Greg Stowell - Associate Director, Education &amp; Training</a:t>
            </a:r>
          </a:p>
          <a:p>
            <a:r>
              <a:rPr lang="en-US" dirty="0"/>
              <a:t>Lindsey Holder – Senior Manager,  Education &amp; Training</a:t>
            </a:r>
          </a:p>
          <a:p>
            <a:r>
              <a:rPr lang="en-US" dirty="0"/>
              <a:t>Suzie Steger - Senior Education &amp; Training Coordinator</a:t>
            </a:r>
          </a:p>
          <a:p>
            <a:r>
              <a:rPr lang="en-US" dirty="0"/>
              <a:t>Steve Clark – Education Services Specialist</a:t>
            </a:r>
          </a:p>
        </p:txBody>
      </p:sp>
    </p:spTree>
    <p:extLst>
      <p:ext uri="{BB962C8B-B14F-4D97-AF65-F5344CB8AC3E}">
        <p14:creationId xmlns:p14="http://schemas.microsoft.com/office/powerpoint/2010/main" val="338818325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Reasonable &amp; Necessary</a:t>
            </a:r>
          </a:p>
        </p:txBody>
      </p:sp>
      <p:sp>
        <p:nvSpPr>
          <p:cNvPr id="5" name="Text Placeholder 4"/>
          <p:cNvSpPr>
            <a:spLocks noGrp="1"/>
          </p:cNvSpPr>
          <p:nvPr>
            <p:ph type="body" sz="quarter" idx="10"/>
          </p:nvPr>
        </p:nvSpPr>
        <p:spPr>
          <a:xfrm>
            <a:off x="387350" y="1435100"/>
            <a:ext cx="11106150" cy="4381500"/>
          </a:xfrm>
        </p:spPr>
        <p:txBody>
          <a:bodyPr/>
          <a:lstStyle/>
          <a:p>
            <a:r>
              <a:rPr lang="en-US" dirty="0"/>
              <a:t>Must be an identified medical need that the care requires the skills and knowledge of home care staff to safely and properly complete.</a:t>
            </a:r>
          </a:p>
          <a:p>
            <a:r>
              <a:rPr lang="en-US" dirty="0"/>
              <a:t>If the care can be safely and effectively performed, or self-administered, by an unskilled person, without the direct supervision of a nurse or therapist, the service although a nurse or therapist, the service cannot be regarded as a skilled service although a nurse or therapist provides the services.</a:t>
            </a:r>
          </a:p>
          <a:p>
            <a:r>
              <a:rPr lang="en-US" dirty="0"/>
              <a:t>The unavailability of a competent person to provide a non-skilled service, regardless of the importance of the service to the patient, does not make it skilled service when a nurse or therapist provides the service.</a:t>
            </a:r>
          </a:p>
        </p:txBody>
      </p:sp>
    </p:spTree>
    <p:extLst>
      <p:ext uri="{BB962C8B-B14F-4D97-AF65-F5344CB8AC3E}">
        <p14:creationId xmlns:p14="http://schemas.microsoft.com/office/powerpoint/2010/main" val="234871456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7" name="Text Placeholder 8"/>
          <p:cNvSpPr>
            <a:spLocks noGrp="1"/>
          </p:cNvSpPr>
          <p:nvPr>
            <p:ph type="body" sz="quarter" idx="14"/>
          </p:nvPr>
        </p:nvSpPr>
        <p:spPr bwMode="auto">
          <a:xfrm>
            <a:off x="400300" y="4056443"/>
            <a:ext cx="11227256" cy="1842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The plan of care is current and complete.</a:t>
            </a:r>
          </a:p>
          <a:p>
            <a:r>
              <a:rPr lang="en-US" altLang="en-US" dirty="0"/>
              <a:t>All patient care orders, including verbal orders, must be recorded in the plan of care.</a:t>
            </a:r>
          </a:p>
          <a:p>
            <a:r>
              <a:rPr lang="en-US" altLang="en-US" dirty="0"/>
              <a:t>If a physician or allowed practitioner refers a patient under a plan of care that cannot be completed until after an evaluation visit, the physician or allowed practitioner is consulted to approve additions or modification to the original plan.</a:t>
            </a:r>
          </a:p>
        </p:txBody>
      </p:sp>
      <p:sp>
        <p:nvSpPr>
          <p:cNvPr id="553988" name="Content Placeholder 6"/>
          <p:cNvSpPr>
            <a:spLocks noGrp="1"/>
          </p:cNvSpPr>
          <p:nvPr>
            <p:ph idx="1"/>
          </p:nvPr>
        </p:nvSpPr>
        <p:spPr bwMode="auto">
          <a:xfrm>
            <a:off x="901699" y="1412159"/>
            <a:ext cx="10528300" cy="22895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dirty="0"/>
              <a:t>Standard HH5-3A: There is a written plan of care for each patient accepted to services. 484.60 (G570), 484.60(a) (G572), 484.60(a) (1) (G572), 484.60(a)(2) (G574), 484.60(a)(2)(i) (G574), 484.60(a)(2)(ii) (G574), 484.60(a)(2)(iii) (G574), 484.60(a)(2)(iv) (G574), 484.60 (a)(2)(v) (G574), 484.60(a)(2)(vi) (G574), 484.60(a)(2)(vii) (G574), 484.60(a)(2)(viii) (G574), 484.60(a)(2)(ix) (G574), 484.60(a)(2)(x) </a:t>
            </a:r>
            <a:r>
              <a:rPr lang="pt-BR" altLang="en-US" dirty="0"/>
              <a:t>(G574), 484.60(a)(2)(xi) (G574), 484.60(a)(2)(xii) (G574), 484.60(a)(2)(xiii) (G574), 484.60(a)(2)(xiv) (G574), 484.60(a)(2)(xv) (G574), 484.60(a)(2)(xvi) (G574), 484.60(a)(3) (G576)</a:t>
            </a:r>
            <a:endParaRPr lang="en-US" altLang="en-US" dirty="0"/>
          </a:p>
        </p:txBody>
      </p:sp>
      <p:sp>
        <p:nvSpPr>
          <p:cNvPr id="6" name="Title 5"/>
          <p:cNvSpPr>
            <a:spLocks noGrp="1"/>
          </p:cNvSpPr>
          <p:nvPr>
            <p:ph type="title"/>
          </p:nvPr>
        </p:nvSpPr>
        <p:spPr/>
        <p:txBody>
          <a:bodyPr/>
          <a:lstStyle/>
          <a:p>
            <a:r>
              <a:rPr lang="en-US" sz="3600" dirty="0"/>
              <a:t>Provision of Care and Record Management</a:t>
            </a:r>
          </a:p>
        </p:txBody>
      </p:sp>
      <p:sp>
        <p:nvSpPr>
          <p:cNvPr id="553989" name="Text Placeholder 9"/>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7" name="Text Placeholder 6">
            <a:extLst>
              <a:ext uri="{FF2B5EF4-FFF2-40B4-BE49-F238E27FC236}">
                <a16:creationId xmlns:a16="http://schemas.microsoft.com/office/drawing/2014/main" id="{D0409A10-6768-4AF7-8033-543EAAC8180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41832194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1"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t>Drugs, services and treatments are administered only as ordered by the physician or allowed practitioner. Influenza and pneumococcal vaccines may be administered per agency policy developed in consultation with a physician, physician assistant, nurse practitioner, or clinical nurse specialist, and after an assessment of the patient to determine any contraindications.</a:t>
            </a:r>
            <a:endParaRPr lang="en-US" altLang="en-US" dirty="0"/>
          </a:p>
        </p:txBody>
      </p:sp>
      <p:sp>
        <p:nvSpPr>
          <p:cNvPr id="555012"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r>
              <a:rPr lang="en-US" altLang="en-US" dirty="0"/>
              <a:t>Standard HH5-3B: Care follows a written plan of care established and periodically reviewed by a Doctor of Medicine, osteopathy, or podiatric medicine. 484.60(a)(1) (G572), 484.60(b) (G578), 484.60(b)(1) (G580), 484.60(b)(2) (G582)</a:t>
            </a:r>
          </a:p>
        </p:txBody>
      </p:sp>
      <p:sp>
        <p:nvSpPr>
          <p:cNvPr id="5" name="Title 4"/>
          <p:cNvSpPr>
            <a:spLocks noGrp="1"/>
          </p:cNvSpPr>
          <p:nvPr>
            <p:ph type="title"/>
          </p:nvPr>
        </p:nvSpPr>
        <p:spPr/>
        <p:txBody>
          <a:bodyPr/>
          <a:lstStyle/>
          <a:p>
            <a:r>
              <a:rPr lang="en-US" sz="3600" dirty="0"/>
              <a:t>Provision of Care and Record Management</a:t>
            </a:r>
          </a:p>
        </p:txBody>
      </p:sp>
      <p:sp>
        <p:nvSpPr>
          <p:cNvPr id="555013" name="Text Placeholder 7"/>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6" name="Text Placeholder 6">
            <a:extLst>
              <a:ext uri="{FF2B5EF4-FFF2-40B4-BE49-F238E27FC236}">
                <a16:creationId xmlns:a16="http://schemas.microsoft.com/office/drawing/2014/main" id="{727A222D-6D75-4C56-B679-4942994EC8D7}"/>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257076352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400300" y="3042521"/>
            <a:ext cx="10781820" cy="2712819"/>
          </a:xfrm>
        </p:spPr>
        <p:txBody>
          <a:bodyPr/>
          <a:lstStyle/>
          <a:p>
            <a:r>
              <a:rPr lang="en-US" dirty="0"/>
              <a:t>The medical record must reflect the HHA must provide the patient and caregiver with a copy of written instructions outlining:</a:t>
            </a:r>
          </a:p>
          <a:p>
            <a:pPr marL="742950" lvl="1" indent="-285750"/>
            <a:r>
              <a:rPr lang="en-US" dirty="0"/>
              <a:t>Visit schedule, including frequency of visits by HHA personnel and personnel acting on behalf of the HHA</a:t>
            </a:r>
          </a:p>
          <a:p>
            <a:pPr marL="742950" lvl="1" indent="-285750"/>
            <a:r>
              <a:rPr lang="en-US" dirty="0"/>
              <a:t>Patient medication schedule/instructions, including: medication name, dosage and frequency and which medications will be administered by HHA personnel and personnel acting on behalf of the HHA</a:t>
            </a:r>
          </a:p>
        </p:txBody>
      </p:sp>
      <p:sp>
        <p:nvSpPr>
          <p:cNvPr id="556036"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HH5-3C: The HHA must provide the patient and caregiver with a copy of written instruction in regard to care to be provided. 484.60(e) (G612), 484.60(e)(1) (G614), 484.60(e)(2) (G616), 484.60(e)(3) (G618), 484.60(e)(4) (G620), 484.60(e)(5) (G622)</a:t>
            </a:r>
          </a:p>
        </p:txBody>
      </p:sp>
      <p:sp>
        <p:nvSpPr>
          <p:cNvPr id="5" name="Title 4"/>
          <p:cNvSpPr>
            <a:spLocks noGrp="1"/>
          </p:cNvSpPr>
          <p:nvPr>
            <p:ph type="title"/>
          </p:nvPr>
        </p:nvSpPr>
        <p:spPr/>
        <p:txBody>
          <a:bodyPr/>
          <a:lstStyle/>
          <a:p>
            <a:r>
              <a:rPr lang="en-US" sz="3600" dirty="0"/>
              <a:t>Provision of Care and Record Management</a:t>
            </a:r>
          </a:p>
        </p:txBody>
      </p:sp>
      <p:sp>
        <p:nvSpPr>
          <p:cNvPr id="556037" name="Text Placeholder 7"/>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6" name="Text Placeholder 6">
            <a:extLst>
              <a:ext uri="{FF2B5EF4-FFF2-40B4-BE49-F238E27FC236}">
                <a16:creationId xmlns:a16="http://schemas.microsoft.com/office/drawing/2014/main" id="{67A572FB-53C4-431D-8E21-88F6BA38A09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365526774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t>Provision of Care and Record Management</a:t>
            </a:r>
          </a:p>
        </p:txBody>
      </p:sp>
      <p:sp>
        <p:nvSpPr>
          <p:cNvPr id="7" name="Text Placeholder 6"/>
          <p:cNvSpPr>
            <a:spLocks noGrp="1"/>
          </p:cNvSpPr>
          <p:nvPr>
            <p:ph type="body" sz="quarter" idx="14"/>
          </p:nvPr>
        </p:nvSpPr>
        <p:spPr/>
        <p:txBody>
          <a:bodyPr/>
          <a:lstStyle/>
          <a:p>
            <a:pPr marL="742950" lvl="1" indent="-285750"/>
            <a:r>
              <a:rPr lang="en-US" dirty="0"/>
              <a:t>Any treatments to be administered by HHA personnel and personnel acting on behalf of the HHA, including therapy services</a:t>
            </a:r>
          </a:p>
          <a:p>
            <a:pPr marL="742950" lvl="1" indent="-285750"/>
            <a:r>
              <a:rPr lang="en-US" dirty="0"/>
              <a:t>Any other pertinent instruction related to the patient's care and treatments that the HHA will provide, specific to the patient's care needs</a:t>
            </a:r>
          </a:p>
          <a:p>
            <a:pPr marL="742950" lvl="1" indent="-285750"/>
            <a:r>
              <a:rPr lang="en-US" dirty="0"/>
              <a:t>Name and contact information of the HHA clinical manager</a:t>
            </a:r>
          </a:p>
          <a:p>
            <a:endParaRPr lang="en-US" dirty="0"/>
          </a:p>
        </p:txBody>
      </p:sp>
      <p:sp>
        <p:nvSpPr>
          <p:cNvPr id="557060" name="Text Placeholder 7"/>
          <p:cNvSpPr>
            <a:spLocks noGrp="1"/>
          </p:cNvSpPr>
          <p:nvPr>
            <p:ph idx="4294967295"/>
          </p:nvPr>
        </p:nvSpPr>
        <p:spPr bwMode="auto">
          <a:xfrm>
            <a:off x="1663700" y="1412875"/>
            <a:ext cx="10528300" cy="111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5" name="Text Placeholder 6">
            <a:extLst>
              <a:ext uri="{FF2B5EF4-FFF2-40B4-BE49-F238E27FC236}">
                <a16:creationId xmlns:a16="http://schemas.microsoft.com/office/drawing/2014/main" id="{2BC6560F-E2D1-49FB-83DA-F2207EEEEB33}"/>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6445974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dirty="0"/>
              <a:t>The HHA coordinates care by:</a:t>
            </a:r>
          </a:p>
          <a:p>
            <a:pPr marL="742950" lvl="1" indent="-285750"/>
            <a:r>
              <a:rPr lang="en-US" dirty="0"/>
              <a:t>Ensuring communication with all physicians or allowed practitioners involved in the plan of care</a:t>
            </a:r>
          </a:p>
          <a:p>
            <a:pPr marL="742950" lvl="1" indent="-285750"/>
            <a:r>
              <a:rPr lang="en-US" dirty="0"/>
              <a:t>Integrating orders from all physicians or allowed practitioners involved in the plan of care to assure the coordination of all services and interventions provided to the patient</a:t>
            </a:r>
          </a:p>
        </p:txBody>
      </p:sp>
      <p:sp>
        <p:nvSpPr>
          <p:cNvPr id="558084"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HH5-4A: All personnel involved in the patient's care are responsible for coordinating care effectively to support the objectives outlined in the patient's plan of care. 484.60(d) (G600), 484.60(d)(1) (G602), 484.60(d)(2) (G604), 484.60(d)(3) (G606), </a:t>
            </a:r>
            <a:r>
              <a:rPr lang="nn-NO" altLang="en-US" dirty="0"/>
              <a:t>484.60(d)(4) (G608), 484.60(d)(5) (G610)</a:t>
            </a:r>
            <a:endParaRPr lang="en-US" altLang="en-US" dirty="0"/>
          </a:p>
        </p:txBody>
      </p:sp>
      <p:sp>
        <p:nvSpPr>
          <p:cNvPr id="5" name="Title 4"/>
          <p:cNvSpPr>
            <a:spLocks noGrp="1"/>
          </p:cNvSpPr>
          <p:nvPr>
            <p:ph type="title"/>
          </p:nvPr>
        </p:nvSpPr>
        <p:spPr/>
        <p:txBody>
          <a:bodyPr/>
          <a:lstStyle/>
          <a:p>
            <a:r>
              <a:rPr lang="en-US" sz="3600" dirty="0"/>
              <a:t>Provision of Care and Record Management</a:t>
            </a:r>
          </a:p>
        </p:txBody>
      </p:sp>
      <p:sp>
        <p:nvSpPr>
          <p:cNvPr id="6" name="Text Placeholder 6">
            <a:extLst>
              <a:ext uri="{FF2B5EF4-FFF2-40B4-BE49-F238E27FC236}">
                <a16:creationId xmlns:a16="http://schemas.microsoft.com/office/drawing/2014/main" id="{B834DF14-1939-4800-A7C6-631C212BE19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273925118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t>Provision of Care and Record Management</a:t>
            </a:r>
          </a:p>
        </p:txBody>
      </p:sp>
      <p:sp>
        <p:nvSpPr>
          <p:cNvPr id="559107"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dirty="0"/>
              <a:t>Integrating services, whether services are provided directly or under arrangement, to assure the identification of patient needs and factors that could affect patient safety and treatment effectiveness and the coordination of care provided by all disciplines</a:t>
            </a:r>
          </a:p>
          <a:p>
            <a:pPr lvl="1"/>
            <a:r>
              <a:rPr lang="en-US" altLang="en-US" dirty="0"/>
              <a:t>Coordinating care delivery to meet the patient's needs, and involve the patient, representative (if any), and caregiver(s), as appropriate, in the coordination of care activities</a:t>
            </a:r>
          </a:p>
          <a:p>
            <a:pPr lvl="1"/>
            <a:r>
              <a:rPr lang="en-US" altLang="en-US" dirty="0"/>
              <a:t>Ensuring that each patient, and his or her caregiver(s) where applicable, receives ongoing education and training provided by the HHA, as appropriate, regarding the care and services identified in the plan of care. The HHA must provide training, as necessary, to ensure a timely discharge</a:t>
            </a:r>
          </a:p>
        </p:txBody>
      </p:sp>
      <p:sp>
        <p:nvSpPr>
          <p:cNvPr id="5" name="Text Placeholder 6">
            <a:extLst>
              <a:ext uri="{FF2B5EF4-FFF2-40B4-BE49-F238E27FC236}">
                <a16:creationId xmlns:a16="http://schemas.microsoft.com/office/drawing/2014/main" id="{961FB4A1-BB9E-4CFB-AEED-A5FE15A0403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279111682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1" name="Text Placeholder 6"/>
          <p:cNvSpPr>
            <a:spLocks noGrp="1"/>
          </p:cNvSpPr>
          <p:nvPr>
            <p:ph type="body" sz="quarter" idx="14"/>
          </p:nvPr>
        </p:nvSpPr>
        <p:spPr bwMode="auto">
          <a:xfrm>
            <a:off x="400300" y="2788459"/>
            <a:ext cx="11029699" cy="29668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individualized plan of care must be reviewed and revised by the physician or allowed practitioner who is responsible for the home health plan of care and the HHA as frequently as the patient's condition or needs requires, but no less frequently than once every 60 days, beginning with the start-of-care date.</a:t>
            </a:r>
          </a:p>
        </p:txBody>
      </p:sp>
      <p:sp>
        <p:nvSpPr>
          <p:cNvPr id="560132"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HH5-5A: There is evidence that the plan of care is reviewed by personnel involved in the patient's care and the attending physician or allowed practitioner at least once every 60 days. 484.60(c)(1) (G588) (G590)</a:t>
            </a:r>
          </a:p>
        </p:txBody>
      </p:sp>
      <p:sp>
        <p:nvSpPr>
          <p:cNvPr id="5" name="Title 4"/>
          <p:cNvSpPr>
            <a:spLocks noGrp="1"/>
          </p:cNvSpPr>
          <p:nvPr>
            <p:ph type="title"/>
          </p:nvPr>
        </p:nvSpPr>
        <p:spPr/>
        <p:txBody>
          <a:bodyPr/>
          <a:lstStyle/>
          <a:p>
            <a:r>
              <a:rPr lang="en-US" sz="3600" dirty="0"/>
              <a:t>Provision of Care and Record Management</a:t>
            </a:r>
          </a:p>
        </p:txBody>
      </p:sp>
      <p:sp>
        <p:nvSpPr>
          <p:cNvPr id="560133" name="Text Placeholder 7"/>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9" name="Text Placeholder 6">
            <a:extLst>
              <a:ext uri="{FF2B5EF4-FFF2-40B4-BE49-F238E27FC236}">
                <a16:creationId xmlns:a16="http://schemas.microsoft.com/office/drawing/2014/main" id="{3D8B1D10-6309-4EC6-84ED-BD22627BE91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31099352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5" name="Text Placeholder 7"/>
          <p:cNvSpPr>
            <a:spLocks noGrp="1"/>
          </p:cNvSpPr>
          <p:nvPr>
            <p:ph type="body" sz="quarter" idx="14"/>
          </p:nvPr>
        </p:nvSpPr>
        <p:spPr bwMode="auto">
          <a:xfrm>
            <a:off x="400300" y="3961551"/>
            <a:ext cx="11227256" cy="23263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Discharge or transfer is conducted in compliance with the standard.</a:t>
            </a:r>
          </a:p>
          <a:p>
            <a:r>
              <a:rPr lang="en-US" altLang="en-US" dirty="0"/>
              <a:t>Transfer and discharge summary are sent within the required time frames.</a:t>
            </a:r>
          </a:p>
          <a:p>
            <a:r>
              <a:rPr lang="en-US" altLang="en-US" dirty="0"/>
              <a:t>Transfer and discharge summary contain the required components.</a:t>
            </a:r>
          </a:p>
          <a:p>
            <a:r>
              <a:rPr lang="en-US" altLang="en-US" dirty="0"/>
              <a:t>Medicare and Medicare HMO patients are issued a Notice of Medicare Non-Coverage (NOMNC) at least 48 hours prior of termination of services.</a:t>
            </a:r>
          </a:p>
        </p:txBody>
      </p:sp>
      <p:sp>
        <p:nvSpPr>
          <p:cNvPr id="561156"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HH5-6A: Written policies and procedures are established and implemented in regard to the process for transferring or discharging a patient receiving Home Health Services. 484.50(c)(8) (G442), 484.50(d) (G452), 484.50(d)(1) (G454), 484.50(d)(2) </a:t>
            </a:r>
            <a:r>
              <a:rPr lang="nn-NO" altLang="en-US" dirty="0"/>
              <a:t>(G456), 484.50(d)(3) (G458), 484.50(d)(4) (G460), 484.50(d)(5) (G462), 484.50(d)(5)(i) (G464), 484.50(d)(5)(ii) (G466), 484.50(d)(5)(iii) </a:t>
            </a:r>
            <a:r>
              <a:rPr lang="en-US" altLang="en-US" dirty="0"/>
              <a:t>(G468), 484.50(d)(5)(iv) (G470), 484.50(d)(6) (G472), 484.50(d)(7) (G474), 484.110(a)(6)(i) (G1022), 484.110(a)(6)(ii) (G1022), 484.110 (a)(6)(iii) (G1022)</a:t>
            </a:r>
          </a:p>
        </p:txBody>
      </p:sp>
      <p:sp>
        <p:nvSpPr>
          <p:cNvPr id="5" name="Title 4"/>
          <p:cNvSpPr>
            <a:spLocks noGrp="1"/>
          </p:cNvSpPr>
          <p:nvPr>
            <p:ph type="title"/>
          </p:nvPr>
        </p:nvSpPr>
        <p:spPr/>
        <p:txBody>
          <a:bodyPr/>
          <a:lstStyle/>
          <a:p>
            <a:r>
              <a:rPr lang="en-US" sz="3600" dirty="0"/>
              <a:t>Provision of Care and Record Management</a:t>
            </a:r>
          </a:p>
        </p:txBody>
      </p:sp>
      <p:sp>
        <p:nvSpPr>
          <p:cNvPr id="561157" name="Text Placeholder 2"/>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6" name="Text Placeholder 6">
            <a:extLst>
              <a:ext uri="{FF2B5EF4-FFF2-40B4-BE49-F238E27FC236}">
                <a16:creationId xmlns:a16="http://schemas.microsoft.com/office/drawing/2014/main" id="{0C2726AF-5023-4A4B-A55D-0C922C0DF776}"/>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363404936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9" name="Text Placeholder 7"/>
          <p:cNvSpPr>
            <a:spLocks noGrp="1"/>
          </p:cNvSpPr>
          <p:nvPr>
            <p:ph type="body" sz="quarter" idx="14"/>
          </p:nvPr>
        </p:nvSpPr>
        <p:spPr bwMode="auto">
          <a:xfrm>
            <a:off x="400300" y="3042521"/>
            <a:ext cx="11004299" cy="27128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When services are provided on the basis of a physician’s or allowed practitioner’s verbal orders a nurse acting in accordance with state licensure requirements, or other qualified practitioner responsible for furnishing or supervising the ordered services, in accordance with state law and the HHA’s polices, must document the orders in the patient’s clinical record, and sign, date and time the orders.</a:t>
            </a:r>
          </a:p>
          <a:p>
            <a:r>
              <a:rPr lang="en-US" altLang="en-US" dirty="0"/>
              <a:t>Verbal orders must be authenticated and dated by the physician or allowed practitioner in accordance with applicable state law and regulations, as well as the HHA’s internal policies.</a:t>
            </a:r>
          </a:p>
        </p:txBody>
      </p:sp>
      <p:sp>
        <p:nvSpPr>
          <p:cNvPr id="562180"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r>
              <a:rPr lang="en-US" altLang="en-US" dirty="0"/>
              <a:t>Standard HH5-8A: Written policies and procedures are established and implemented in regard to verbal orders only being accepted by personnel authorized to do so by applicable state and federal laws and regulations, as well as by the HHA's policies and procedures. 484.60(b)(3) (G584), 484.60(b)(4) (G584)</a:t>
            </a:r>
          </a:p>
        </p:txBody>
      </p:sp>
      <p:sp>
        <p:nvSpPr>
          <p:cNvPr id="5" name="Title 4"/>
          <p:cNvSpPr>
            <a:spLocks noGrp="1"/>
          </p:cNvSpPr>
          <p:nvPr>
            <p:ph type="title"/>
          </p:nvPr>
        </p:nvSpPr>
        <p:spPr/>
        <p:txBody>
          <a:bodyPr/>
          <a:lstStyle/>
          <a:p>
            <a:r>
              <a:rPr lang="en-US" sz="3600" dirty="0"/>
              <a:t>Provision of Care and Record Management</a:t>
            </a:r>
          </a:p>
        </p:txBody>
      </p:sp>
      <p:sp>
        <p:nvSpPr>
          <p:cNvPr id="6" name="Text Placeholder 6">
            <a:extLst>
              <a:ext uri="{FF2B5EF4-FFF2-40B4-BE49-F238E27FC236}">
                <a16:creationId xmlns:a16="http://schemas.microsoft.com/office/drawing/2014/main" id="{19639CE5-296C-4F35-A52B-C3CE8DA51FA9}"/>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296562901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3"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Any revision to the plan of care due to a change in patient health status must be communicated to the patient, representative (if any), caregiver, and all  relevant physicians or allowed practitioner’s issuing orders for the HHA plan of care.</a:t>
            </a:r>
          </a:p>
        </p:txBody>
      </p:sp>
      <p:sp>
        <p:nvSpPr>
          <p:cNvPr id="563204"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HH5-8B: The HHAs personnel promptly alert the physician(s) or allowed practitioner(s) to any changes in the patient’s condition or needs that suggest outcomes are not being achieved and/or that the plan of care should be altered. 484.60(c)(1) (G588) (G590), 484.60(c)(2) </a:t>
            </a:r>
            <a:r>
              <a:rPr lang="nn-NO" altLang="en-US" dirty="0"/>
              <a:t>(G592), 484.60(c)(3) (G594), 484.60(c)(3)(i) (G596) 484.60(c)(3)(ii) (G598)</a:t>
            </a:r>
            <a:endParaRPr lang="en-US" altLang="en-US" dirty="0"/>
          </a:p>
        </p:txBody>
      </p:sp>
      <p:sp>
        <p:nvSpPr>
          <p:cNvPr id="5" name="Title 4"/>
          <p:cNvSpPr>
            <a:spLocks noGrp="1"/>
          </p:cNvSpPr>
          <p:nvPr>
            <p:ph type="title"/>
          </p:nvPr>
        </p:nvSpPr>
        <p:spPr/>
        <p:txBody>
          <a:bodyPr/>
          <a:lstStyle/>
          <a:p>
            <a:r>
              <a:rPr lang="en-US" sz="3600" dirty="0"/>
              <a:t>Provision of Care and Record Management</a:t>
            </a:r>
          </a:p>
        </p:txBody>
      </p:sp>
      <p:sp>
        <p:nvSpPr>
          <p:cNvPr id="6" name="Text Placeholder 6">
            <a:extLst>
              <a:ext uri="{FF2B5EF4-FFF2-40B4-BE49-F238E27FC236}">
                <a16:creationId xmlns:a16="http://schemas.microsoft.com/office/drawing/2014/main" id="{EF1E577D-0BCA-41D1-984D-7AAD2F4F1A7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3244658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Homebound Status</a:t>
            </a:r>
          </a:p>
        </p:txBody>
      </p:sp>
      <p:sp>
        <p:nvSpPr>
          <p:cNvPr id="5" name="Text Placeholder 4"/>
          <p:cNvSpPr>
            <a:spLocks noGrp="1"/>
          </p:cNvSpPr>
          <p:nvPr>
            <p:ph type="body" sz="quarter" idx="10"/>
          </p:nvPr>
        </p:nvSpPr>
        <p:spPr>
          <a:xfrm>
            <a:off x="387350" y="1435100"/>
            <a:ext cx="11106150" cy="4381500"/>
          </a:xfrm>
        </p:spPr>
        <p:txBody>
          <a:bodyPr/>
          <a:lstStyle/>
          <a:p>
            <a:r>
              <a:rPr lang="en-US" dirty="0"/>
              <a:t>For initial Medicare certification surveys, patients do not have to meet the homebound definition.</a:t>
            </a:r>
          </a:p>
          <a:p>
            <a:r>
              <a:rPr lang="en-US" dirty="0"/>
              <a:t>Once the agency can bill, patients have to meet the definition of homebound status in order to bill.</a:t>
            </a:r>
          </a:p>
        </p:txBody>
      </p:sp>
    </p:spTree>
    <p:extLst>
      <p:ext uri="{BB962C8B-B14F-4D97-AF65-F5344CB8AC3E}">
        <p14:creationId xmlns:p14="http://schemas.microsoft.com/office/powerpoint/2010/main" val="325650410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An HHA that furnishes outpatient therapy services on its own premises, including its branches, must comply with the listed citations as well as meet all other Medicare Conditions of Participation.</a:t>
            </a:r>
          </a:p>
        </p:txBody>
      </p:sp>
      <p:sp>
        <p:nvSpPr>
          <p:cNvPr id="564227"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HH5-10A: Written policies and procedures are established and implemented in regard to how outpatient services are rendered. 484.105(g) (G986)</a:t>
            </a:r>
          </a:p>
        </p:txBody>
      </p:sp>
      <p:sp>
        <p:nvSpPr>
          <p:cNvPr id="5" name="Title 4"/>
          <p:cNvSpPr>
            <a:spLocks noGrp="1"/>
          </p:cNvSpPr>
          <p:nvPr>
            <p:ph type="title"/>
          </p:nvPr>
        </p:nvSpPr>
        <p:spPr/>
        <p:txBody>
          <a:bodyPr/>
          <a:lstStyle/>
          <a:p>
            <a:r>
              <a:rPr lang="en-US" sz="3600" dirty="0"/>
              <a:t>Provision of Care and Record Management</a:t>
            </a:r>
          </a:p>
        </p:txBody>
      </p:sp>
      <p:sp>
        <p:nvSpPr>
          <p:cNvPr id="6" name="Text Placeholder 6">
            <a:extLst>
              <a:ext uri="{FF2B5EF4-FFF2-40B4-BE49-F238E27FC236}">
                <a16:creationId xmlns:a16="http://schemas.microsoft.com/office/drawing/2014/main" id="{2E7F89F7-CD22-4E68-BE0D-980023B7CED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85651485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400300" y="4065224"/>
            <a:ext cx="11227256" cy="1734183"/>
          </a:xfrm>
        </p:spPr>
        <p:txBody>
          <a:bodyPr>
            <a:normAutofit/>
          </a:bodyPr>
          <a:lstStyle/>
          <a:p>
            <a:r>
              <a:rPr lang="en-US" dirty="0"/>
              <a:t>Skilled professionals must assume responsibility for, but not be restricted to, the following:</a:t>
            </a:r>
          </a:p>
          <a:p>
            <a:pPr marL="742950" lvl="1" indent="-285750"/>
            <a:r>
              <a:rPr lang="en-US" dirty="0"/>
              <a:t>Ongoing interdisciplinary assessment of the patient</a:t>
            </a:r>
          </a:p>
          <a:p>
            <a:pPr marL="742950" lvl="1" indent="-285750"/>
            <a:r>
              <a:rPr lang="en-US" dirty="0"/>
              <a:t>Development and evaluation of the plan of care in partnership with the patient, representative </a:t>
            </a:r>
            <a:br>
              <a:rPr lang="en-US" dirty="0"/>
            </a:br>
            <a:r>
              <a:rPr lang="en-US" dirty="0"/>
              <a:t>(if any), and caregiver(s)</a:t>
            </a:r>
          </a:p>
        </p:txBody>
      </p:sp>
      <p:sp>
        <p:nvSpPr>
          <p:cNvPr id="565252" name="Content Placeholder 6"/>
          <p:cNvSpPr>
            <a:spLocks noGrp="1"/>
          </p:cNvSpPr>
          <p:nvPr>
            <p:ph idx="1"/>
          </p:nvPr>
        </p:nvSpPr>
        <p:spPr bwMode="auto">
          <a:xfrm>
            <a:off x="901699" y="1412159"/>
            <a:ext cx="10528300" cy="24437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r>
              <a:rPr lang="en-US" altLang="en-US" dirty="0"/>
              <a:t>Standard HH5-11A: The HHA furnishes skilled professional services. Skilled professional services include skilled nursing services, physical therapy, speech-language pathology services, and occupational therapy, as specified in 42 CFR 409.44, and physician or allowed practitioner and medical social work services as specified in 42 CFR 409.45. 484.75 (G700), 484.75(a) (G702), 484.75(b) (G704), 484.75(b)(1) (G706), 484.75(b)(2) (G708), 484.75(b)(3) (G710), 484.75(b)(4) (G712), 484.75(b)(5) (G714), 484.75(b)(6) (G716), 484.75 (b)(7) (G718), 484.75(b)(8) (G720), 484.75(b)(9) (G722), 484.75(c) (G724), 484.75(c)(1) (G726) 484.75(c)(2) (G728) 484.75(c)(3) (G730)</a:t>
            </a:r>
          </a:p>
        </p:txBody>
      </p:sp>
      <p:sp>
        <p:nvSpPr>
          <p:cNvPr id="6" name="Title 5"/>
          <p:cNvSpPr>
            <a:spLocks noGrp="1"/>
          </p:cNvSpPr>
          <p:nvPr>
            <p:ph type="title"/>
          </p:nvPr>
        </p:nvSpPr>
        <p:spPr/>
        <p:txBody>
          <a:bodyPr/>
          <a:lstStyle/>
          <a:p>
            <a:r>
              <a:rPr lang="en-US" sz="3600" dirty="0"/>
              <a:t>Provision of Care and Record Management</a:t>
            </a:r>
          </a:p>
        </p:txBody>
      </p:sp>
      <p:sp>
        <p:nvSpPr>
          <p:cNvPr id="565253" name="Text Placeholder 8"/>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9" name="Text Placeholder 6">
            <a:extLst>
              <a:ext uri="{FF2B5EF4-FFF2-40B4-BE49-F238E27FC236}">
                <a16:creationId xmlns:a16="http://schemas.microsoft.com/office/drawing/2014/main" id="{870E85F0-343A-49EB-ACE7-30FB326961AD}"/>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428168492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a:t>Provision of Care and Record Management</a:t>
            </a:r>
          </a:p>
        </p:txBody>
      </p:sp>
      <p:sp>
        <p:nvSpPr>
          <p:cNvPr id="566275" name="Text Placeholder 6"/>
          <p:cNvSpPr>
            <a:spLocks noGrp="1"/>
          </p:cNvSpPr>
          <p:nvPr>
            <p:ph type="body" sz="quarter" idx="14"/>
          </p:nvPr>
        </p:nvSpPr>
        <p:spPr bwMode="auto">
          <a:xfrm>
            <a:off x="400300" y="1601585"/>
            <a:ext cx="10891989" cy="40927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742950" lvl="1" indent="-285750"/>
            <a:r>
              <a:rPr lang="en-US" altLang="en-US" dirty="0"/>
              <a:t>Providing services that are ordered by the physician or allowed practitioner as indicated in the plan of care</a:t>
            </a:r>
          </a:p>
          <a:p>
            <a:pPr marL="742950" lvl="1" indent="-285750"/>
            <a:r>
              <a:rPr lang="en-US" altLang="en-US" dirty="0"/>
              <a:t>Patient, caregiver, and family counseling</a:t>
            </a:r>
          </a:p>
          <a:p>
            <a:pPr marL="742950" lvl="1" indent="-285750"/>
            <a:r>
              <a:rPr lang="en-US" altLang="en-US" dirty="0"/>
              <a:t>Patient and caregiver education</a:t>
            </a:r>
          </a:p>
          <a:p>
            <a:pPr marL="742950" lvl="1" indent="-285750"/>
            <a:r>
              <a:rPr lang="en-US" altLang="en-US" dirty="0"/>
              <a:t>Preparing clinical notes</a:t>
            </a:r>
          </a:p>
          <a:p>
            <a:pPr marL="742950" lvl="1" indent="-285750"/>
            <a:r>
              <a:rPr lang="en-US" altLang="en-US" dirty="0"/>
              <a:t>Communication with all physicians or allowed practitioners involved in the plan of care and other healthcare practitioners (as appropriate) related to the current plan of care</a:t>
            </a:r>
          </a:p>
          <a:p>
            <a:pPr marL="742950" lvl="1" indent="-285750"/>
            <a:r>
              <a:rPr lang="en-US" altLang="en-US" dirty="0"/>
              <a:t>Participation in the HHA's QAPI program</a:t>
            </a:r>
          </a:p>
          <a:p>
            <a:pPr marL="742950" lvl="1" indent="-285750"/>
            <a:r>
              <a:rPr lang="en-US" altLang="en-US" dirty="0"/>
              <a:t>Participation in HHA-sponsored in-service training</a:t>
            </a:r>
          </a:p>
          <a:p>
            <a:pPr marL="742950" lvl="1" indent="-285750"/>
            <a:r>
              <a:rPr lang="en-US" altLang="en-US" dirty="0"/>
              <a:t>Supervision of skilled therapy professional assistants and licensed practical or vocational nurses and social worker assistants</a:t>
            </a:r>
          </a:p>
          <a:p>
            <a:pPr marL="1200150" lvl="2" indent="-285750"/>
            <a:r>
              <a:rPr lang="en-US" altLang="en-US" dirty="0"/>
              <a:t>At least every 60 days</a:t>
            </a:r>
          </a:p>
        </p:txBody>
      </p:sp>
      <p:sp>
        <p:nvSpPr>
          <p:cNvPr id="566276" name="Text Placeholder 7"/>
          <p:cNvSpPr>
            <a:spLocks noGrp="1"/>
          </p:cNvSpPr>
          <p:nvPr>
            <p:ph idx="4294967295"/>
          </p:nvPr>
        </p:nvSpPr>
        <p:spPr bwMode="auto">
          <a:xfrm>
            <a:off x="1663700" y="1412875"/>
            <a:ext cx="10528300" cy="111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5" name="Text Placeholder 6">
            <a:extLst>
              <a:ext uri="{FF2B5EF4-FFF2-40B4-BE49-F238E27FC236}">
                <a16:creationId xmlns:a16="http://schemas.microsoft.com/office/drawing/2014/main" id="{BE1E3C5E-7435-4C56-9B8D-31DB2D12D201}"/>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223538066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9"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Registered Nurse or other qualified skilled professional must develop the plan of care; indicate what tasks are to be done by the Aide and the frequency of these tasks. </a:t>
            </a:r>
          </a:p>
          <a:p>
            <a:r>
              <a:rPr lang="en-US" altLang="en-US" dirty="0"/>
              <a:t>The use of "PRN" or "per patient choice," for any task, whether personal care or non-personal care tasks, is not acceptable.</a:t>
            </a:r>
          </a:p>
          <a:p>
            <a:r>
              <a:rPr lang="en-US" altLang="en-US" dirty="0"/>
              <a:t>Home Health Aides must report changes in the patient's condition to a Registered Nurse or other appropriate skilled professional.</a:t>
            </a:r>
          </a:p>
        </p:txBody>
      </p:sp>
      <p:sp>
        <p:nvSpPr>
          <p:cNvPr id="567300"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dirty="0"/>
              <a:t>Standard HH5-11F: The HHA defines the duties of the Home Health Aide and ensures they are implemented in patient care. </a:t>
            </a:r>
            <a:r>
              <a:rPr lang="nn-NO" altLang="en-US" dirty="0"/>
              <a:t>484.80(g) (G798), 484.80(g)(1) (G798), 484.80(g)(2) (G800), 484.80(g)(2)(i) (G800), 484.80(g)(2)(ii) (G800), 484.80(g)(2)(iii) (G800), 484.80(g)(2)(iv) (G800), 484.80(g)(3)(i) (G802), 484.80(g)(3)(ii) (G802), 484.80(g)(3)(iii) (G802), 484.80(g)(3)(iv) (G802), 484.80(g)(4) </a:t>
            </a:r>
            <a:r>
              <a:rPr lang="en-US" altLang="en-US" dirty="0"/>
              <a:t>(G804)</a:t>
            </a:r>
          </a:p>
        </p:txBody>
      </p:sp>
      <p:sp>
        <p:nvSpPr>
          <p:cNvPr id="5" name="Title 4"/>
          <p:cNvSpPr>
            <a:spLocks noGrp="1"/>
          </p:cNvSpPr>
          <p:nvPr>
            <p:ph type="title"/>
          </p:nvPr>
        </p:nvSpPr>
        <p:spPr/>
        <p:txBody>
          <a:bodyPr/>
          <a:lstStyle/>
          <a:p>
            <a:r>
              <a:rPr lang="en-US" sz="3600" dirty="0"/>
              <a:t>Provision of Care and Record Management</a:t>
            </a:r>
          </a:p>
        </p:txBody>
      </p:sp>
      <p:sp>
        <p:nvSpPr>
          <p:cNvPr id="567301" name="Text Placeholder 8"/>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6" name="Text Placeholder 6">
            <a:extLst>
              <a:ext uri="{FF2B5EF4-FFF2-40B4-BE49-F238E27FC236}">
                <a16:creationId xmlns:a16="http://schemas.microsoft.com/office/drawing/2014/main" id="{E59C583A-59B3-467C-B4D4-498F6BA95923}"/>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15164366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lstStyle/>
          <a:p>
            <a:r>
              <a:rPr lang="en-US" dirty="0"/>
              <a:t>The policies and procedures include, but are not limited to:</a:t>
            </a:r>
          </a:p>
          <a:p>
            <a:pPr marL="742950" lvl="1" indent="-285750"/>
            <a:r>
              <a:rPr lang="en-US" dirty="0"/>
              <a:t>Treatment and disease management education</a:t>
            </a:r>
          </a:p>
          <a:p>
            <a:pPr marL="742950" lvl="1" indent="-285750"/>
            <a:r>
              <a:rPr lang="en-US" dirty="0"/>
              <a:t>Proper use, safety hazards, and infection control issues related to the use and maintenance of any equipment provided</a:t>
            </a:r>
          </a:p>
          <a:p>
            <a:pPr marL="742950" lvl="1" indent="-285750"/>
            <a:r>
              <a:rPr lang="en-US" dirty="0"/>
              <a:t>Plan of care</a:t>
            </a:r>
          </a:p>
          <a:p>
            <a:pPr marL="742950" lvl="1" indent="-285750"/>
            <a:r>
              <a:rPr lang="en-US" dirty="0"/>
              <a:t>Emergency preparedness information</a:t>
            </a:r>
          </a:p>
        </p:txBody>
      </p:sp>
      <p:sp>
        <p:nvSpPr>
          <p:cNvPr id="568323"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HH5-12A.01: Written policies and procedures are established in regard to the process for patient/caregiver education.</a:t>
            </a:r>
          </a:p>
        </p:txBody>
      </p:sp>
      <p:sp>
        <p:nvSpPr>
          <p:cNvPr id="6" name="Title 5"/>
          <p:cNvSpPr>
            <a:spLocks noGrp="1"/>
          </p:cNvSpPr>
          <p:nvPr>
            <p:ph type="title"/>
          </p:nvPr>
        </p:nvSpPr>
        <p:spPr/>
        <p:txBody>
          <a:bodyPr/>
          <a:lstStyle/>
          <a:p>
            <a:r>
              <a:rPr lang="en-US" sz="3600" dirty="0"/>
              <a:t>Provision of Care and Record Management</a:t>
            </a:r>
          </a:p>
        </p:txBody>
      </p:sp>
      <p:sp>
        <p:nvSpPr>
          <p:cNvPr id="7" name="Text Placeholder 6">
            <a:extLst>
              <a:ext uri="{FF2B5EF4-FFF2-40B4-BE49-F238E27FC236}">
                <a16:creationId xmlns:a16="http://schemas.microsoft.com/office/drawing/2014/main" id="{481DE4EF-D417-46D0-BE79-4EA4E6AC16D7}"/>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361817365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Text Placeholder 4"/>
          <p:cNvSpPr>
            <a:spLocks noGrp="1"/>
          </p:cNvSpPr>
          <p:nvPr>
            <p:ph type="body" sz="quarter" idx="14"/>
          </p:nvPr>
        </p:nvSpPr>
        <p:spPr bwMode="auto">
          <a:xfrm>
            <a:off x="400300" y="2527299"/>
            <a:ext cx="10770804" cy="32280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Referrals containing verbal orders are given to the designated professional for verification and documentation of verbal orders.</a:t>
            </a:r>
          </a:p>
          <a:p>
            <a:r>
              <a:rPr lang="en-US" altLang="en-US" dirty="0"/>
              <a:t>Care/service needs which cannot be met by the HHA are addressed by referring the patient to other organizations when appropriate.</a:t>
            </a:r>
          </a:p>
          <a:p>
            <a:r>
              <a:rPr lang="en-US" altLang="en-US" dirty="0"/>
              <a:t>The HHA maintains a referral log or other tool to record all referrals. </a:t>
            </a:r>
          </a:p>
          <a:p>
            <a:r>
              <a:rPr lang="en-US" altLang="en-US" dirty="0"/>
              <a:t>Referral sources are notified when patient needs cannot be met and are not being admitted to the HHA.</a:t>
            </a:r>
          </a:p>
        </p:txBody>
      </p:sp>
      <p:sp>
        <p:nvSpPr>
          <p:cNvPr id="569347"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HH5-13A.01: Written policies and procedures are established and implemented in regard to the patient referral and acceptance process.</a:t>
            </a:r>
          </a:p>
        </p:txBody>
      </p:sp>
      <p:sp>
        <p:nvSpPr>
          <p:cNvPr id="2" name="Title 1"/>
          <p:cNvSpPr>
            <a:spLocks noGrp="1"/>
          </p:cNvSpPr>
          <p:nvPr>
            <p:ph type="title"/>
          </p:nvPr>
        </p:nvSpPr>
        <p:spPr/>
        <p:txBody>
          <a:bodyPr>
            <a:normAutofit/>
          </a:bodyPr>
          <a:lstStyle/>
          <a:p>
            <a:r>
              <a:rPr lang="en-US" sz="3600" dirty="0"/>
              <a:t>Provision of Care and Record Management</a:t>
            </a:r>
          </a:p>
        </p:txBody>
      </p:sp>
      <p:sp>
        <p:nvSpPr>
          <p:cNvPr id="9" name="Text Placeholder 6">
            <a:extLst>
              <a:ext uri="{FF2B5EF4-FFF2-40B4-BE49-F238E27FC236}">
                <a16:creationId xmlns:a16="http://schemas.microsoft.com/office/drawing/2014/main" id="{EFDCBD04-74D6-4C86-9AD7-05D361A31A2F}"/>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314724299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Text Placeholder 8"/>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physician or allowed practitioner must certify, per the Medicare Benefits Policy Manual </a:t>
            </a:r>
            <a:br>
              <a:rPr lang="en-US" altLang="en-US" dirty="0"/>
            </a:br>
            <a:r>
              <a:rPr lang="en-US" altLang="en-US" dirty="0"/>
              <a:t>section 30.5.1.</a:t>
            </a:r>
          </a:p>
        </p:txBody>
      </p:sp>
      <p:sp>
        <p:nvSpPr>
          <p:cNvPr id="570371"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HH5-14B.01: The HHA obtains a statement of certification from the physician or allowed practitioner that the patient is eligible for the Medicare Home Health Care benefit.</a:t>
            </a:r>
          </a:p>
        </p:txBody>
      </p:sp>
      <p:sp>
        <p:nvSpPr>
          <p:cNvPr id="6" name="Title 5"/>
          <p:cNvSpPr>
            <a:spLocks noGrp="1"/>
          </p:cNvSpPr>
          <p:nvPr>
            <p:ph type="title"/>
          </p:nvPr>
        </p:nvSpPr>
        <p:spPr/>
        <p:txBody>
          <a:bodyPr/>
          <a:lstStyle/>
          <a:p>
            <a:r>
              <a:rPr lang="en-US" sz="3600" dirty="0"/>
              <a:t>Provision of Care and Record Management</a:t>
            </a:r>
          </a:p>
        </p:txBody>
      </p:sp>
      <p:sp>
        <p:nvSpPr>
          <p:cNvPr id="7" name="Text Placeholder 6">
            <a:extLst>
              <a:ext uri="{FF2B5EF4-FFF2-40B4-BE49-F238E27FC236}">
                <a16:creationId xmlns:a16="http://schemas.microsoft.com/office/drawing/2014/main" id="{F9F317F0-01A5-44CD-805D-E74839352766}"/>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107885574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5" name="Text Placeholder 8"/>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Ongoing periodic assessments of current physician credentials are obtained from state and federal licensing/certification boards. </a:t>
            </a:r>
          </a:p>
          <a:p>
            <a:r>
              <a:rPr lang="en-US" altLang="en-US" dirty="0"/>
              <a:t>The HHA has a mechanism to ensure that orders are only accepted from currently credentialed physicians or allowed practitioners.</a:t>
            </a:r>
          </a:p>
        </p:txBody>
      </p:sp>
      <p:sp>
        <p:nvSpPr>
          <p:cNvPr id="571396"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HH5-16A.01: Written policies and procedures are established and implemented in regard to the verification of the credentials of the referring physician or the allowed practitioner prior to providing service/care.</a:t>
            </a:r>
          </a:p>
        </p:txBody>
      </p:sp>
      <p:sp>
        <p:nvSpPr>
          <p:cNvPr id="6" name="Title 5"/>
          <p:cNvSpPr>
            <a:spLocks noGrp="1"/>
          </p:cNvSpPr>
          <p:nvPr>
            <p:ph type="title"/>
          </p:nvPr>
        </p:nvSpPr>
        <p:spPr/>
        <p:txBody>
          <a:bodyPr/>
          <a:lstStyle/>
          <a:p>
            <a:r>
              <a:rPr lang="en-US" sz="3600" dirty="0"/>
              <a:t>Provision of Care and Record Management</a:t>
            </a:r>
          </a:p>
        </p:txBody>
      </p:sp>
      <p:sp>
        <p:nvSpPr>
          <p:cNvPr id="571397" name="Text Placeholder 9"/>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marL="0" indent="0" algn="ctr">
              <a:buNone/>
            </a:pPr>
            <a:r>
              <a:rPr lang="en-US" altLang="en-US" sz="2400" dirty="0">
                <a:solidFill>
                  <a:schemeClr val="bg1"/>
                </a:solidFill>
                <a:latin typeface="Apex New Book" pitchFamily="50" charset="0"/>
                <a:ea typeface="Apex New Book" pitchFamily="50" charset="0"/>
                <a:cs typeface="Apex New Book" pitchFamily="50" charset="0"/>
              </a:rPr>
              <a:t>Section 5</a:t>
            </a:r>
          </a:p>
        </p:txBody>
      </p:sp>
      <p:sp>
        <p:nvSpPr>
          <p:cNvPr id="7" name="Text Placeholder 6">
            <a:extLst>
              <a:ext uri="{FF2B5EF4-FFF2-40B4-BE49-F238E27FC236}">
                <a16:creationId xmlns:a16="http://schemas.microsoft.com/office/drawing/2014/main" id="{5C1D4BB3-B9AE-47CF-8D82-38413A792260}"/>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#5</a:t>
            </a:r>
          </a:p>
        </p:txBody>
      </p:sp>
    </p:spTree>
    <p:extLst>
      <p:ext uri="{BB962C8B-B14F-4D97-AF65-F5344CB8AC3E}">
        <p14:creationId xmlns:p14="http://schemas.microsoft.com/office/powerpoint/2010/main" val="209917007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Tips for Compliance</a:t>
            </a:r>
          </a:p>
        </p:txBody>
      </p:sp>
      <p:sp>
        <p:nvSpPr>
          <p:cNvPr id="5" name="Text Placeholder 4"/>
          <p:cNvSpPr>
            <a:spLocks noGrp="1"/>
          </p:cNvSpPr>
          <p:nvPr>
            <p:ph type="body" sz="quarter" idx="10"/>
          </p:nvPr>
        </p:nvSpPr>
        <p:spPr>
          <a:xfrm>
            <a:off x="387350" y="1435100"/>
            <a:ext cx="10750703" cy="4381500"/>
          </a:xfrm>
        </p:spPr>
        <p:txBody>
          <a:bodyPr/>
          <a:lstStyle/>
          <a:p>
            <a:pPr marL="342900" lvl="1">
              <a:buFont typeface="Wingdings" panose="05000000000000000000" pitchFamily="2" charset="2"/>
              <a:buChar char="§"/>
            </a:pPr>
            <a:r>
              <a:rPr lang="en-US" dirty="0"/>
              <a:t>Utilize audit tools to audit medical records</a:t>
            </a:r>
          </a:p>
          <a:p>
            <a:pPr marL="801688" lvl="2"/>
            <a:r>
              <a:rPr lang="en-US" dirty="0"/>
              <a:t>Is the plan of care current and correct?</a:t>
            </a:r>
          </a:p>
          <a:p>
            <a:pPr marL="801688" lvl="2"/>
            <a:r>
              <a:rPr lang="en-US" dirty="0"/>
              <a:t>Are all  verbal orders documented in the chart?</a:t>
            </a:r>
          </a:p>
          <a:p>
            <a:pPr marL="801688" lvl="2"/>
            <a:r>
              <a:rPr lang="en-US" dirty="0"/>
              <a:t>Are all visit notes properly documented?</a:t>
            </a:r>
          </a:p>
          <a:p>
            <a:pPr marL="801688" lvl="2"/>
            <a:r>
              <a:rPr lang="en-US" dirty="0"/>
              <a:t>Do you see evidence that newly identified problems have interventions and goals developed?</a:t>
            </a:r>
          </a:p>
          <a:p>
            <a:pPr marL="801688" lvl="2"/>
            <a:r>
              <a:rPr lang="en-US" dirty="0"/>
              <a:t>Do you see evidence of progress towards goals?</a:t>
            </a:r>
          </a:p>
          <a:p>
            <a:pPr marL="801688" lvl="2"/>
            <a:r>
              <a:rPr lang="en-US" dirty="0"/>
              <a:t>Have all relevant physicians been notified as appropriate?</a:t>
            </a:r>
          </a:p>
          <a:p>
            <a:pPr marL="801688" lvl="2"/>
            <a:r>
              <a:rPr lang="en-US" dirty="0"/>
              <a:t>Are forms compliant?</a:t>
            </a:r>
          </a:p>
          <a:p>
            <a:pPr marL="342900" lvl="1">
              <a:buFont typeface="Wingdings" panose="05000000000000000000" pitchFamily="2" charset="2"/>
              <a:buChar char="§"/>
            </a:pPr>
            <a:r>
              <a:rPr lang="en-US" dirty="0"/>
              <a:t>Fix any identified issues in the correct manner per state regulations and </a:t>
            </a:r>
            <a:br>
              <a:rPr lang="en-US" dirty="0"/>
            </a:br>
            <a:r>
              <a:rPr lang="en-US" dirty="0"/>
              <a:t>agency policy</a:t>
            </a:r>
          </a:p>
        </p:txBody>
      </p:sp>
    </p:spTree>
    <p:extLst>
      <p:ext uri="{BB962C8B-B14F-4D97-AF65-F5344CB8AC3E}">
        <p14:creationId xmlns:p14="http://schemas.microsoft.com/office/powerpoint/2010/main" val="39219147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dirty="0"/>
              <a:t>Workbook Tools</a:t>
            </a:r>
          </a:p>
        </p:txBody>
      </p:sp>
      <p:sp>
        <p:nvSpPr>
          <p:cNvPr id="150531" name="Content Placeholder 2"/>
          <p:cNvSpPr>
            <a:spLocks noGrp="1"/>
          </p:cNvSpPr>
          <p:nvPr>
            <p:ph type="body" sz="quarter" idx="10"/>
          </p:nvPr>
        </p:nvSpPr>
        <p:spPr/>
        <p:txBody>
          <a:bodyPr/>
          <a:lstStyle/>
          <a:p>
            <a:r>
              <a:rPr lang="en-US" dirty="0"/>
              <a:t>Compliance Checklist</a:t>
            </a:r>
          </a:p>
          <a:p>
            <a:r>
              <a:rPr lang="en-US" dirty="0"/>
              <a:t>Self-Audit</a:t>
            </a:r>
          </a:p>
          <a:p>
            <a:r>
              <a:rPr lang="en-US" dirty="0"/>
              <a:t>Referral Log</a:t>
            </a:r>
          </a:p>
          <a:p>
            <a:r>
              <a:rPr lang="en-US" dirty="0"/>
              <a:t>Patient Record Audit</a:t>
            </a:r>
          </a:p>
          <a:p>
            <a:r>
              <a:rPr lang="en-US" dirty="0"/>
              <a:t>Sample Medication Profile</a:t>
            </a:r>
          </a:p>
        </p:txBody>
      </p:sp>
    </p:spTree>
    <p:extLst>
      <p:ext uri="{BB962C8B-B14F-4D97-AF65-F5344CB8AC3E}">
        <p14:creationId xmlns:p14="http://schemas.microsoft.com/office/powerpoint/2010/main" val="1936548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Intermittent Care</a:t>
            </a:r>
          </a:p>
        </p:txBody>
      </p:sp>
      <p:sp>
        <p:nvSpPr>
          <p:cNvPr id="5" name="Text Placeholder 4"/>
          <p:cNvSpPr>
            <a:spLocks noGrp="1"/>
          </p:cNvSpPr>
          <p:nvPr>
            <p:ph type="body" sz="quarter" idx="10"/>
          </p:nvPr>
        </p:nvSpPr>
        <p:spPr>
          <a:xfrm>
            <a:off x="387350" y="1435100"/>
            <a:ext cx="11106150" cy="4381500"/>
          </a:xfrm>
        </p:spPr>
        <p:txBody>
          <a:bodyPr/>
          <a:lstStyle/>
          <a:p>
            <a:r>
              <a:rPr lang="en-US" dirty="0"/>
              <a:t>Home Health Medicare benefit requires the care to be intermittent care:</a:t>
            </a:r>
          </a:p>
          <a:p>
            <a:pPr lvl="1"/>
            <a:r>
              <a:rPr lang="en-US" dirty="0"/>
              <a:t>Care is provided or needed on fewer than 7 days a week, or less than 8 hours each day for periods of 21 days or less (exceptional circumstances when the need for additional care is finite and predictable)</a:t>
            </a:r>
          </a:p>
          <a:p>
            <a:pPr lvl="1"/>
            <a:r>
              <a:rPr lang="en-US" dirty="0"/>
              <a:t>Does not cover shift work even when provided by a skilled individual</a:t>
            </a:r>
          </a:p>
          <a:p>
            <a:pPr lvl="1"/>
            <a:endParaRPr lang="en-US" dirty="0"/>
          </a:p>
          <a:p>
            <a:pPr lvl="1"/>
            <a:endParaRPr lang="en-US" dirty="0"/>
          </a:p>
        </p:txBody>
      </p:sp>
    </p:spTree>
    <p:extLst>
      <p:ext uri="{BB962C8B-B14F-4D97-AF65-F5344CB8AC3E}">
        <p14:creationId xmlns:p14="http://schemas.microsoft.com/office/powerpoint/2010/main" val="145252517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405746770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3A72A-318F-E24E-9470-3D08C8489983}"/>
              </a:ext>
            </a:extLst>
          </p:cNvPr>
          <p:cNvSpPr>
            <a:spLocks noGrp="1"/>
          </p:cNvSpPr>
          <p:nvPr>
            <p:ph type="ctrTitle"/>
          </p:nvPr>
        </p:nvSpPr>
        <p:spPr/>
        <p:txBody>
          <a:bodyPr/>
          <a:lstStyle/>
          <a:p>
            <a:r>
              <a:rPr lang="en-US" dirty="0"/>
              <a:t>Questions? </a:t>
            </a:r>
          </a:p>
        </p:txBody>
      </p:sp>
    </p:spTree>
    <p:extLst>
      <p:ext uri="{BB962C8B-B14F-4D97-AF65-F5344CB8AC3E}">
        <p14:creationId xmlns:p14="http://schemas.microsoft.com/office/powerpoint/2010/main" val="425404670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BBEDB3-344A-0E43-ADE0-FA41BD24E918}"/>
              </a:ext>
            </a:extLst>
          </p:cNvPr>
          <p:cNvSpPr>
            <a:spLocks noGrp="1"/>
          </p:cNvSpPr>
          <p:nvPr>
            <p:ph type="ctrTitle"/>
          </p:nvPr>
        </p:nvSpPr>
        <p:spPr/>
        <p:txBody>
          <a:bodyPr/>
          <a:lstStyle/>
          <a:p>
            <a:r>
              <a:rPr lang="en-US" dirty="0"/>
              <a:t>Break Time </a:t>
            </a:r>
          </a:p>
        </p:txBody>
      </p:sp>
    </p:spTree>
    <p:extLst>
      <p:ext uri="{BB962C8B-B14F-4D97-AF65-F5344CB8AC3E}">
        <p14:creationId xmlns:p14="http://schemas.microsoft.com/office/powerpoint/2010/main" val="212910454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bwMode="auto"/>
        <p:txBody>
          <a:bodyPr>
            <a:normAutofit/>
          </a:bodyPr>
          <a:lstStyle/>
          <a:p>
            <a:r>
              <a:rPr lang="en-US" dirty="0"/>
              <a:t>Section 6</a:t>
            </a:r>
          </a:p>
        </p:txBody>
      </p:sp>
      <p:sp>
        <p:nvSpPr>
          <p:cNvPr id="151555" name="Content Placeholder 2"/>
          <p:cNvSpPr>
            <a:spLocks noGrp="1"/>
          </p:cNvSpPr>
          <p:nvPr>
            <p:ph type="body" sz="quarter" idx="10"/>
          </p:nvPr>
        </p:nvSpPr>
        <p:spPr/>
        <p:txBody>
          <a:bodyPr>
            <a:normAutofit/>
          </a:bodyPr>
          <a:lstStyle/>
          <a:p>
            <a:pPr marL="0" indent="0">
              <a:buNone/>
            </a:pPr>
            <a:r>
              <a:rPr lang="en-US" dirty="0">
                <a:latin typeface="Montserrat Medium" panose="00000600000000000000" pitchFamily="2" charset="0"/>
              </a:rPr>
              <a:t>QUALITY OUTCOMES/PERFORMANCE IMPROVEMENT</a:t>
            </a:r>
          </a:p>
          <a:p>
            <a:r>
              <a:rPr lang="en-US" dirty="0"/>
              <a:t>The standards in this section apply to the organization’</a:t>
            </a:r>
            <a:r>
              <a:rPr lang="en-US" altLang="ja-JP" dirty="0"/>
              <a:t>s plan and implementation of a Performance Improvement (PI) Program. Items addressed in these standards include who is responsible for the program, activities being monitored, how data is compiled, and corrective measures being developed from the data and outcomes. </a:t>
            </a:r>
            <a:endParaRPr lang="en-US" dirty="0"/>
          </a:p>
        </p:txBody>
      </p:sp>
    </p:spTree>
    <p:extLst>
      <p:ext uri="{BB962C8B-B14F-4D97-AF65-F5344CB8AC3E}">
        <p14:creationId xmlns:p14="http://schemas.microsoft.com/office/powerpoint/2010/main" val="354862788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03299" y="1501059"/>
            <a:ext cx="10426699" cy="4434519"/>
          </a:xfrm>
        </p:spPr>
        <p:txBody>
          <a:bodyPr>
            <a:noAutofit/>
          </a:bodyPr>
          <a:lstStyle/>
          <a:p>
            <a:r>
              <a:rPr lang="en-US" sz="1700" dirty="0"/>
              <a:t>Standard HH6-1A: The HHA must develop, implement, evaluate and maintain an effective, ongoing, HHA-wide, data-driven Quality Assessment and Performance Improvement (QAPI) program. The HHA's governing body must ensure that the program reflects the complexity of its organization and services; involves all HHA services (including those services provided under contract or arrangement); focuses on indicators related to improved outcomes, including the use of emergent care services, hospital admissions and re-admissions; and takes actions that address the HHA's performance across the spectrum of care, including the prevention and reduction of medical errors. The HHA must maintain documentary evidence of its QAPI program and be able to demonstrate its operation to CMS. The HHA measures, analyzes, and tracks quality indicators, including adverse patient events, and other aspects of performance that enable the HHA to assess processes of care, services, and operations. </a:t>
            </a:r>
          </a:p>
          <a:p>
            <a:r>
              <a:rPr lang="en-US" sz="1700" dirty="0"/>
              <a:t>484.65 (G640), 484.65(a) (G642), 484.65(a)(1) (G642), 484.65(a)(2) (G642), 484.65(b) (G644), 484.65(b)(1) (G644), 484.65(b)(2) (G644), 484.65(b)(2)(i) (G644), 484.65(b) (G644), (2)(ii) (G644), 484.65(b)(3) (G644), 484.65(c) (G646), 484.65(c)(1) (G648), 484.65(c) </a:t>
            </a:r>
            <a:r>
              <a:rPr lang="nn-NO" sz="1700" dirty="0"/>
              <a:t>(1)(i) (G648), 484.65(c)(1)(ii) (G650), 484.65(c)(1)(iii) (G652), 484.65(c)(2) (G654), 484.65(c)(3) (G656), 484.65(d) (G658), 484.65(d)(1)</a:t>
            </a:r>
            <a:r>
              <a:rPr lang="en-US" sz="1700" dirty="0"/>
              <a:t>(G658), 484.65(d)(2) (G658)</a:t>
            </a:r>
          </a:p>
        </p:txBody>
      </p:sp>
      <p:sp>
        <p:nvSpPr>
          <p:cNvPr id="4" name="Title 3"/>
          <p:cNvSpPr>
            <a:spLocks noGrp="1"/>
          </p:cNvSpPr>
          <p:nvPr>
            <p:ph type="title"/>
          </p:nvPr>
        </p:nvSpPr>
        <p:spPr/>
        <p:txBody>
          <a:bodyPr>
            <a:noAutofit/>
          </a:bodyPr>
          <a:lstStyle/>
          <a:p>
            <a:r>
              <a:rPr lang="en-US" sz="3600" dirty="0"/>
              <a:t>Quality Outcomes/Performance Improvement</a:t>
            </a:r>
          </a:p>
        </p:txBody>
      </p:sp>
      <p:sp>
        <p:nvSpPr>
          <p:cNvPr id="9" name="Text Placeholder 6">
            <a:extLst>
              <a:ext uri="{FF2B5EF4-FFF2-40B4-BE49-F238E27FC236}">
                <a16:creationId xmlns:a16="http://schemas.microsoft.com/office/drawing/2014/main" id="{A734E035-F558-4506-8C8F-5897C106F2ED}"/>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302365541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Quality Outcomes/Performance Improvement</a:t>
            </a:r>
          </a:p>
        </p:txBody>
      </p:sp>
      <p:sp>
        <p:nvSpPr>
          <p:cNvPr id="574468" name="Text Placeholder 1"/>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1"/>
            <a:r>
              <a:rPr lang="en-US" dirty="0"/>
              <a:t>Agency-wide, data-driven Quality Assessment and Performance Improvement (QAPI) program</a:t>
            </a:r>
          </a:p>
          <a:p>
            <a:pPr lvl="1"/>
            <a:r>
              <a:rPr lang="en-US" dirty="0"/>
              <a:t>Reflects the complexity of the program</a:t>
            </a:r>
          </a:p>
          <a:p>
            <a:pPr lvl="2"/>
            <a:r>
              <a:rPr lang="en-US" dirty="0"/>
              <a:t>High-risk, high-volume, problem-prone areas</a:t>
            </a:r>
          </a:p>
          <a:p>
            <a:pPr lvl="1"/>
            <a:r>
              <a:rPr lang="en-US" dirty="0"/>
              <a:t>Involves all home health services</a:t>
            </a:r>
          </a:p>
          <a:p>
            <a:pPr lvl="2"/>
            <a:r>
              <a:rPr lang="en-US" dirty="0"/>
              <a:t>Care provided directly or under contract</a:t>
            </a:r>
          </a:p>
          <a:p>
            <a:pPr lvl="1"/>
            <a:r>
              <a:rPr lang="en-US" dirty="0"/>
              <a:t>Focus on indicators related to improved outcomes</a:t>
            </a:r>
          </a:p>
          <a:p>
            <a:pPr lvl="1"/>
            <a:r>
              <a:rPr lang="en-US" dirty="0"/>
              <a:t>Takes action to improve performance</a:t>
            </a:r>
          </a:p>
          <a:p>
            <a:pPr lvl="1"/>
            <a:r>
              <a:rPr lang="en-US" dirty="0"/>
              <a:t>Governing body approval of the QAPI program</a:t>
            </a:r>
          </a:p>
          <a:p>
            <a:pPr lvl="1"/>
            <a:r>
              <a:rPr lang="en-US" dirty="0"/>
              <a:t>Designated individual responsible for the QAPI program</a:t>
            </a:r>
          </a:p>
          <a:p>
            <a:pPr lvl="1"/>
            <a:r>
              <a:rPr lang="en-US" dirty="0"/>
              <a:t>Personnel are involved in QAPI</a:t>
            </a:r>
          </a:p>
        </p:txBody>
      </p:sp>
      <p:sp>
        <p:nvSpPr>
          <p:cNvPr id="7" name="Text Placeholder 6">
            <a:extLst>
              <a:ext uri="{FF2B5EF4-FFF2-40B4-BE49-F238E27FC236}">
                <a16:creationId xmlns:a16="http://schemas.microsoft.com/office/drawing/2014/main" id="{C2DE80DA-1EF4-46DB-AFDE-A89BC6A32A82}"/>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372249692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lstStyle/>
          <a:p>
            <a:r>
              <a:rPr lang="en-US" dirty="0"/>
              <a:t>Duties and responsibilities relative to QAPI coordination include:</a:t>
            </a:r>
          </a:p>
          <a:p>
            <a:pPr lvl="1"/>
            <a:r>
              <a:rPr lang="en-US" dirty="0"/>
              <a:t>Assisting with the overall development and implementation of the QAPI program</a:t>
            </a:r>
          </a:p>
          <a:p>
            <a:pPr lvl="1"/>
            <a:r>
              <a:rPr lang="en-US" dirty="0"/>
              <a:t>Assisting in the identification of goals and related patient outcomes</a:t>
            </a:r>
          </a:p>
          <a:p>
            <a:pPr lvl="1"/>
            <a:r>
              <a:rPr lang="en-US" dirty="0"/>
              <a:t>Coordinating, participating and reporting of activities and outcomes</a:t>
            </a:r>
          </a:p>
        </p:txBody>
      </p:sp>
      <p:sp>
        <p:nvSpPr>
          <p:cNvPr id="575492"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HH6-1B.01: The HHA ensures the implementation of an agency-wide Quality Assessment and Performance Improvement (QAPI) Program by the designation of a person responsible for coordinating QAPI activities.</a:t>
            </a:r>
          </a:p>
        </p:txBody>
      </p:sp>
      <p:sp>
        <p:nvSpPr>
          <p:cNvPr id="5" name="Title 4"/>
          <p:cNvSpPr>
            <a:spLocks noGrp="1"/>
          </p:cNvSpPr>
          <p:nvPr>
            <p:ph type="title"/>
          </p:nvPr>
        </p:nvSpPr>
        <p:spPr/>
        <p:txBody>
          <a:bodyPr/>
          <a:lstStyle/>
          <a:p>
            <a:r>
              <a:rPr lang="en-US" sz="3600" dirty="0"/>
              <a:t>Quality Outcomes/Performance Improvement</a:t>
            </a:r>
          </a:p>
        </p:txBody>
      </p:sp>
      <p:sp>
        <p:nvSpPr>
          <p:cNvPr id="575493" name="Text Placeholder 8"/>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6</a:t>
            </a:r>
          </a:p>
        </p:txBody>
      </p:sp>
      <p:sp>
        <p:nvSpPr>
          <p:cNvPr id="6" name="Text Placeholder 6">
            <a:extLst>
              <a:ext uri="{FF2B5EF4-FFF2-40B4-BE49-F238E27FC236}">
                <a16:creationId xmlns:a16="http://schemas.microsoft.com/office/drawing/2014/main" id="{C95AA05D-8A1B-40EE-82F1-2BC87D887B67}"/>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385965178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normAutofit/>
          </a:bodyPr>
          <a:lstStyle/>
          <a:p>
            <a:r>
              <a:rPr lang="en-US" dirty="0"/>
              <a:t>The governing body/owner are ultimately responsible for all actions and activities of the HHA QAPI program. The QAPI program includes, but is not limited to:</a:t>
            </a:r>
          </a:p>
          <a:p>
            <a:pPr marL="742950" lvl="1" indent="-285750"/>
            <a:r>
              <a:rPr lang="en-US" dirty="0"/>
              <a:t>That an ongoing program for QAPI and patient safety is defined, implemented, and maintained</a:t>
            </a:r>
          </a:p>
          <a:p>
            <a:pPr marL="742950" lvl="1" indent="-285750"/>
            <a:r>
              <a:rPr lang="en-US" dirty="0"/>
              <a:t>That the HHA-wide QAPI efforts address priorities for improved quality of care and patient safety, and that all improvement actions are evaluated for effectiveness</a:t>
            </a:r>
          </a:p>
          <a:p>
            <a:pPr marL="742950" lvl="1" indent="-285750"/>
            <a:r>
              <a:rPr lang="en-US" dirty="0"/>
              <a:t>That clear expectations for patient safety are established, implemented, and maintained</a:t>
            </a:r>
          </a:p>
          <a:p>
            <a:pPr marL="742950" lvl="1" indent="-285750"/>
            <a:r>
              <a:rPr lang="en-US" dirty="0"/>
              <a:t>That any findings of fraud or waste are appropriately addressed</a:t>
            </a:r>
          </a:p>
        </p:txBody>
      </p:sp>
      <p:sp>
        <p:nvSpPr>
          <p:cNvPr id="576516"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HH6-1C: There is evidence of involvement of the governing body/owner and organizational leaders in the Quality </a:t>
            </a:r>
            <a:r>
              <a:rPr lang="it-IT" altLang="en-US" dirty="0"/>
              <a:t>Assessment and Performance Improvement (QAPI) process. 484.65(e) (G660), 484.65(e)(1) (G660), 484.65(e)(2) (G660), 484.65(e)  </a:t>
            </a:r>
            <a:r>
              <a:rPr lang="en-US" altLang="en-US" dirty="0"/>
              <a:t>(3) (G660), 484.65(e)(4) (G660)</a:t>
            </a:r>
          </a:p>
        </p:txBody>
      </p:sp>
      <p:sp>
        <p:nvSpPr>
          <p:cNvPr id="5" name="Title 4"/>
          <p:cNvSpPr>
            <a:spLocks noGrp="1"/>
          </p:cNvSpPr>
          <p:nvPr>
            <p:ph type="title"/>
          </p:nvPr>
        </p:nvSpPr>
        <p:spPr/>
        <p:txBody>
          <a:bodyPr/>
          <a:lstStyle/>
          <a:p>
            <a:r>
              <a:rPr lang="en-US" sz="3600" dirty="0"/>
              <a:t>Quality Outcomes/Performance Improvement</a:t>
            </a:r>
          </a:p>
        </p:txBody>
      </p:sp>
      <p:sp>
        <p:nvSpPr>
          <p:cNvPr id="6" name="Text Placeholder 6">
            <a:extLst>
              <a:ext uri="{FF2B5EF4-FFF2-40B4-BE49-F238E27FC236}">
                <a16:creationId xmlns:a16="http://schemas.microsoft.com/office/drawing/2014/main" id="{261ACBDD-7E19-4393-9ED9-EDB6B84FAE69}"/>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305779975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dirty="0"/>
              <a:t>Personnel receive training related to QAPI activities and their involvement. </a:t>
            </a:r>
          </a:p>
          <a:p>
            <a:r>
              <a:rPr lang="en-US" dirty="0"/>
              <a:t>Training includes, but is not limited to:</a:t>
            </a:r>
          </a:p>
          <a:p>
            <a:pPr marL="742950" lvl="1" indent="-285750"/>
            <a:r>
              <a:rPr lang="en-US" dirty="0"/>
              <a:t>The purpose of QAPI activities</a:t>
            </a:r>
          </a:p>
          <a:p>
            <a:pPr marL="742950" lvl="1" indent="-285750"/>
            <a:r>
              <a:rPr lang="en-US" dirty="0"/>
              <a:t>Person(s) responsible for coordinating QAPI activities</a:t>
            </a:r>
          </a:p>
          <a:p>
            <a:pPr marL="742950" lvl="1" indent="-285750"/>
            <a:r>
              <a:rPr lang="en-US" dirty="0"/>
              <a:t>Individual's role in QAPI</a:t>
            </a:r>
          </a:p>
          <a:p>
            <a:pPr marL="742950" lvl="1" indent="-285750"/>
            <a:r>
              <a:rPr lang="en-US" dirty="0"/>
              <a:t>PI outcomes resulting from previous activities</a:t>
            </a:r>
          </a:p>
        </p:txBody>
      </p:sp>
      <p:sp>
        <p:nvSpPr>
          <p:cNvPr id="577539"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Standard HH6-1D.01: There is evidence of personnel involvement in the Quality Assessment and Performance Improvement (QAPI) program.</a:t>
            </a:r>
            <a:endParaRPr lang="en-US" altLang="en-US" dirty="0"/>
          </a:p>
        </p:txBody>
      </p:sp>
      <p:sp>
        <p:nvSpPr>
          <p:cNvPr id="5" name="Title 4"/>
          <p:cNvSpPr>
            <a:spLocks noGrp="1"/>
          </p:cNvSpPr>
          <p:nvPr>
            <p:ph type="title"/>
          </p:nvPr>
        </p:nvSpPr>
        <p:spPr/>
        <p:txBody>
          <a:bodyPr/>
          <a:lstStyle/>
          <a:p>
            <a:r>
              <a:rPr lang="en-US" sz="3600" dirty="0"/>
              <a:t>Quality Outcomes/Performance Improvement</a:t>
            </a:r>
          </a:p>
        </p:txBody>
      </p:sp>
      <p:sp>
        <p:nvSpPr>
          <p:cNvPr id="6" name="Text Placeholder 6">
            <a:extLst>
              <a:ext uri="{FF2B5EF4-FFF2-40B4-BE49-F238E27FC236}">
                <a16:creationId xmlns:a16="http://schemas.microsoft.com/office/drawing/2014/main" id="{19CCE343-47A5-4ADA-A3E6-7CFBEF19CEC5}"/>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183254123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rmAutofit/>
          </a:bodyPr>
          <a:lstStyle/>
          <a:p>
            <a:r>
              <a:rPr lang="en-US" dirty="0"/>
              <a:t>The QAPI annual report includes, but is not limited to:</a:t>
            </a:r>
          </a:p>
          <a:p>
            <a:pPr marL="742950" lvl="1" indent="-285750"/>
            <a:r>
              <a:rPr lang="en-US" dirty="0"/>
              <a:t>The effectiveness of the QAPI program</a:t>
            </a:r>
          </a:p>
          <a:p>
            <a:pPr marL="742950" lvl="1" indent="-285750"/>
            <a:r>
              <a:rPr lang="en-US" dirty="0"/>
              <a:t>Summary of all QAPI activities, findings and corrective actions</a:t>
            </a:r>
          </a:p>
          <a:p>
            <a:pPr marL="742950" lvl="1" indent="-285750"/>
            <a:r>
              <a:rPr lang="en-US" dirty="0"/>
              <a:t>The effectiveness, quality and appropriateness of care/service provided to the patients, service areas and community served</a:t>
            </a:r>
          </a:p>
          <a:p>
            <a:pPr marL="742950" lvl="1" indent="-285750"/>
            <a:r>
              <a:rPr lang="en-US" dirty="0"/>
              <a:t>Effectiveness of all programs including care/service provided under contractual arrangements</a:t>
            </a:r>
          </a:p>
          <a:p>
            <a:pPr marL="742950" lvl="1" indent="-285750"/>
            <a:r>
              <a:rPr lang="en-US" dirty="0"/>
              <a:t>Review and revision of policies and procedures, and forms used by the HHA</a:t>
            </a:r>
          </a:p>
        </p:txBody>
      </p:sp>
      <p:sp>
        <p:nvSpPr>
          <p:cNvPr id="578563"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Standard HH6-3A.01: There is an annual Quality Assessment and Performance Improvement (QAPI) report written.</a:t>
            </a:r>
            <a:endParaRPr lang="en-US" altLang="en-US" dirty="0"/>
          </a:p>
        </p:txBody>
      </p:sp>
      <p:sp>
        <p:nvSpPr>
          <p:cNvPr id="5" name="Title 4"/>
          <p:cNvSpPr>
            <a:spLocks noGrp="1"/>
          </p:cNvSpPr>
          <p:nvPr>
            <p:ph type="title"/>
          </p:nvPr>
        </p:nvSpPr>
        <p:spPr/>
        <p:txBody>
          <a:bodyPr/>
          <a:lstStyle/>
          <a:p>
            <a:r>
              <a:rPr lang="en-US" sz="3600" dirty="0"/>
              <a:t>Quality Outcomes/Performance Improvement</a:t>
            </a:r>
          </a:p>
        </p:txBody>
      </p:sp>
      <p:sp>
        <p:nvSpPr>
          <p:cNvPr id="6" name="Text Placeholder 6">
            <a:extLst>
              <a:ext uri="{FF2B5EF4-FFF2-40B4-BE49-F238E27FC236}">
                <a16:creationId xmlns:a16="http://schemas.microsoft.com/office/drawing/2014/main" id="{2ADB57BE-5DBD-40EB-AED6-43844119E6E1}"/>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1966156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63102436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rmAutofit/>
          </a:bodyPr>
          <a:lstStyle/>
          <a:p>
            <a:r>
              <a:rPr lang="en-US" dirty="0"/>
              <a:t>Each performance improvement activity/study includes the following items:</a:t>
            </a:r>
          </a:p>
          <a:p>
            <a:pPr marL="742950" lvl="1" indent="-285750"/>
            <a:r>
              <a:rPr lang="en-US" dirty="0"/>
              <a:t>A description of indicator(s) to be monitored/activities to be conducted</a:t>
            </a:r>
          </a:p>
          <a:p>
            <a:pPr marL="742950" lvl="1" indent="-285750"/>
            <a:r>
              <a:rPr lang="en-US" dirty="0"/>
              <a:t>Frequency of activities</a:t>
            </a:r>
          </a:p>
          <a:p>
            <a:pPr marL="742950" lvl="1" indent="-285750"/>
            <a:r>
              <a:rPr lang="en-US" dirty="0"/>
              <a:t>Designation of who is responsible for conducting the activities</a:t>
            </a:r>
          </a:p>
          <a:p>
            <a:pPr marL="742950" lvl="1" indent="-285750"/>
            <a:r>
              <a:rPr lang="en-US" dirty="0"/>
              <a:t>Methods of data collection</a:t>
            </a:r>
          </a:p>
          <a:p>
            <a:pPr marL="742950" lvl="1" indent="-285750"/>
            <a:r>
              <a:rPr lang="en-US" dirty="0"/>
              <a:t>Acceptable limits for findings/thresholds</a:t>
            </a:r>
          </a:p>
          <a:p>
            <a:pPr marL="742950" lvl="1" indent="-285750"/>
            <a:r>
              <a:rPr lang="en-US" dirty="0"/>
              <a:t>Written plan of correction when thresholds are not met</a:t>
            </a:r>
          </a:p>
          <a:p>
            <a:pPr marL="742950" lvl="1" indent="-285750"/>
            <a:r>
              <a:rPr lang="en-US" dirty="0"/>
              <a:t>Plans to re-evaluate if findings fail to meet acceptable limits</a:t>
            </a:r>
          </a:p>
          <a:p>
            <a:pPr marL="742950" lvl="1" indent="-285750"/>
            <a:r>
              <a:rPr lang="en-US" dirty="0"/>
              <a:t>Any other activities required under state or federal laws or regulations</a:t>
            </a:r>
          </a:p>
        </p:txBody>
      </p:sp>
      <p:sp>
        <p:nvSpPr>
          <p:cNvPr id="579587"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HH6-4A.01: Each Quality Assessment and Performance Improvement (QAPI) activity contains the required items.</a:t>
            </a:r>
          </a:p>
        </p:txBody>
      </p:sp>
      <p:sp>
        <p:nvSpPr>
          <p:cNvPr id="5" name="Title 4"/>
          <p:cNvSpPr>
            <a:spLocks noGrp="1"/>
          </p:cNvSpPr>
          <p:nvPr>
            <p:ph type="title"/>
          </p:nvPr>
        </p:nvSpPr>
        <p:spPr/>
        <p:txBody>
          <a:bodyPr/>
          <a:lstStyle/>
          <a:p>
            <a:r>
              <a:rPr lang="en-US" sz="3600" dirty="0"/>
              <a:t>Quality Outcomes/Performance Improvement</a:t>
            </a:r>
          </a:p>
        </p:txBody>
      </p:sp>
      <p:sp>
        <p:nvSpPr>
          <p:cNvPr id="9" name="Text Placeholder 6">
            <a:extLst>
              <a:ext uri="{FF2B5EF4-FFF2-40B4-BE49-F238E27FC236}">
                <a16:creationId xmlns:a16="http://schemas.microsoft.com/office/drawing/2014/main" id="{8C1B8E7D-3CFA-47E7-8FDE-E9EAB90C317F}"/>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210816374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1" name="Text Placeholder 8"/>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 review of all variances, which includes, but is not limited to incidents, accidents, complaints/grievances, and worker compensation claims, are conducted at least quarterly to detect trends and create an action plan to decrease occurrences.</a:t>
            </a:r>
          </a:p>
        </p:txBody>
      </p:sp>
      <p:sp>
        <p:nvSpPr>
          <p:cNvPr id="580612"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HH6-4A.02: Quality Assessment and Performance Improvement (QAPI) activities include an assessment of processes that involve risks, including infections and communicable diseases.</a:t>
            </a:r>
          </a:p>
        </p:txBody>
      </p:sp>
      <p:sp>
        <p:nvSpPr>
          <p:cNvPr id="5" name="Title 4"/>
          <p:cNvSpPr>
            <a:spLocks noGrp="1"/>
          </p:cNvSpPr>
          <p:nvPr>
            <p:ph type="title"/>
          </p:nvPr>
        </p:nvSpPr>
        <p:spPr/>
        <p:txBody>
          <a:bodyPr/>
          <a:lstStyle/>
          <a:p>
            <a:r>
              <a:rPr lang="en-US" sz="3600" dirty="0"/>
              <a:t>Quality Outcomes/Performance Improvement</a:t>
            </a:r>
          </a:p>
        </p:txBody>
      </p:sp>
      <p:sp>
        <p:nvSpPr>
          <p:cNvPr id="580613" name="Text Placeholder 2"/>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indent="0" algn="ctr">
              <a:buNone/>
            </a:pPr>
            <a:r>
              <a:rPr lang="en-US" altLang="en-US" sz="2000" dirty="0">
                <a:solidFill>
                  <a:schemeClr val="bg1"/>
                </a:solidFill>
                <a:latin typeface="Apex New Book" pitchFamily="50" charset="0"/>
                <a:ea typeface="Apex New Book" pitchFamily="50" charset="0"/>
                <a:cs typeface="Apex New Book" pitchFamily="50" charset="0"/>
              </a:rPr>
              <a:t>Section 6</a:t>
            </a:r>
          </a:p>
        </p:txBody>
      </p:sp>
      <p:sp>
        <p:nvSpPr>
          <p:cNvPr id="6" name="Text Placeholder 6">
            <a:extLst>
              <a:ext uri="{FF2B5EF4-FFF2-40B4-BE49-F238E27FC236}">
                <a16:creationId xmlns:a16="http://schemas.microsoft.com/office/drawing/2014/main" id="{CE9741FC-9611-4D3F-A4DE-0DA82DB5C97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75138553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conducts monitoring of at least one important administrative/operational function of </a:t>
            </a:r>
            <a:br>
              <a:rPr lang="en-US" altLang="en-US" dirty="0"/>
            </a:br>
            <a:r>
              <a:rPr lang="en-US" altLang="en-US" dirty="0"/>
              <a:t>the HHA.</a:t>
            </a:r>
          </a:p>
        </p:txBody>
      </p:sp>
      <p:sp>
        <p:nvSpPr>
          <p:cNvPr id="581635"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HH6-4A.04: Quality Assessment and Performance Improvement (QAPI) activities include ongoing monitoring of at least one important administrative function of the HHA.</a:t>
            </a:r>
          </a:p>
        </p:txBody>
      </p:sp>
      <p:sp>
        <p:nvSpPr>
          <p:cNvPr id="5" name="Title 4"/>
          <p:cNvSpPr>
            <a:spLocks noGrp="1"/>
          </p:cNvSpPr>
          <p:nvPr>
            <p:ph type="title"/>
          </p:nvPr>
        </p:nvSpPr>
        <p:spPr/>
        <p:txBody>
          <a:bodyPr/>
          <a:lstStyle/>
          <a:p>
            <a:r>
              <a:rPr lang="en-US" sz="3600" dirty="0"/>
              <a:t>Quality Outcomes/Performance Improvement</a:t>
            </a:r>
          </a:p>
        </p:txBody>
      </p:sp>
      <p:sp>
        <p:nvSpPr>
          <p:cNvPr id="9" name="Text Placeholder 6">
            <a:extLst>
              <a:ext uri="{FF2B5EF4-FFF2-40B4-BE49-F238E27FC236}">
                <a16:creationId xmlns:a16="http://schemas.microsoft.com/office/drawing/2014/main" id="{F855E0FB-1BCB-4286-9D01-50192CC4BE1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241147187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QAPI plan identifies the process for conducting satisfaction surveys.</a:t>
            </a:r>
          </a:p>
        </p:txBody>
      </p:sp>
      <p:sp>
        <p:nvSpPr>
          <p:cNvPr id="582659"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HH6-4A.05: Quality Assessment and Performance Improvement (QAPI) activities include satisfaction surveys.</a:t>
            </a:r>
          </a:p>
        </p:txBody>
      </p:sp>
      <p:sp>
        <p:nvSpPr>
          <p:cNvPr id="5" name="Title 4"/>
          <p:cNvSpPr>
            <a:spLocks noGrp="1"/>
          </p:cNvSpPr>
          <p:nvPr>
            <p:ph type="title"/>
          </p:nvPr>
        </p:nvSpPr>
        <p:spPr/>
        <p:txBody>
          <a:bodyPr/>
          <a:lstStyle/>
          <a:p>
            <a:r>
              <a:rPr lang="en-US" sz="3600" dirty="0"/>
              <a:t>Quality Outcomes/Performance Improvement</a:t>
            </a:r>
          </a:p>
        </p:txBody>
      </p:sp>
      <p:sp>
        <p:nvSpPr>
          <p:cNvPr id="6" name="Text Placeholder 6">
            <a:extLst>
              <a:ext uri="{FF2B5EF4-FFF2-40B4-BE49-F238E27FC236}">
                <a16:creationId xmlns:a16="http://schemas.microsoft.com/office/drawing/2014/main" id="{0607F951-0041-4309-9569-E3E2B354A613}"/>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39782546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QAPI activities include ongoing monitoring of patient complaints/grievances and the actions needed to resolve complaints/ grievances and improve patient care/service.</a:t>
            </a:r>
          </a:p>
        </p:txBody>
      </p:sp>
      <p:sp>
        <p:nvSpPr>
          <p:cNvPr id="583683"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HH6-4A.06: Quality Assessment and Performance Improvement (QAPI) activities include the ongoing monitoring of patient grievances/complaints.</a:t>
            </a:r>
          </a:p>
        </p:txBody>
      </p:sp>
      <p:sp>
        <p:nvSpPr>
          <p:cNvPr id="5" name="Title 4"/>
          <p:cNvSpPr>
            <a:spLocks noGrp="1"/>
          </p:cNvSpPr>
          <p:nvPr>
            <p:ph type="title"/>
          </p:nvPr>
        </p:nvSpPr>
        <p:spPr/>
        <p:txBody>
          <a:bodyPr/>
          <a:lstStyle/>
          <a:p>
            <a:r>
              <a:rPr lang="en-US" sz="3600" dirty="0"/>
              <a:t>Quality Outcomes/Performance Improvement</a:t>
            </a:r>
          </a:p>
        </p:txBody>
      </p:sp>
      <p:sp>
        <p:nvSpPr>
          <p:cNvPr id="9" name="Text Placeholder 6">
            <a:extLst>
              <a:ext uri="{FF2B5EF4-FFF2-40B4-BE49-F238E27FC236}">
                <a16:creationId xmlns:a16="http://schemas.microsoft.com/office/drawing/2014/main" id="{1AE820DF-C700-49D4-A201-1E420B34BC50}"/>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332310872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At least quarterly, patient chart audits are completed representing the scope of the program, reviewing a sample of both active and closed patient records to determine if regulatory requirements are met and patient outcomes are achieved.</a:t>
            </a:r>
          </a:p>
        </p:txBody>
      </p:sp>
      <p:sp>
        <p:nvSpPr>
          <p:cNvPr id="584707"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HH6-4A.07: The Quality Assessment and Performance Improvement (QAPI) program includes a review of the patient record.</a:t>
            </a:r>
          </a:p>
        </p:txBody>
      </p:sp>
      <p:sp>
        <p:nvSpPr>
          <p:cNvPr id="5" name="Title 4"/>
          <p:cNvSpPr>
            <a:spLocks noGrp="1"/>
          </p:cNvSpPr>
          <p:nvPr>
            <p:ph type="title"/>
          </p:nvPr>
        </p:nvSpPr>
        <p:spPr/>
        <p:txBody>
          <a:bodyPr/>
          <a:lstStyle/>
          <a:p>
            <a:r>
              <a:rPr lang="en-US" sz="3600" dirty="0"/>
              <a:t>Quality Outcomes/Performance Improvement</a:t>
            </a:r>
          </a:p>
        </p:txBody>
      </p:sp>
      <p:sp>
        <p:nvSpPr>
          <p:cNvPr id="9" name="Text Placeholder 6">
            <a:extLst>
              <a:ext uri="{FF2B5EF4-FFF2-40B4-BE49-F238E27FC236}">
                <a16:creationId xmlns:a16="http://schemas.microsoft.com/office/drawing/2014/main" id="{B415BB1C-A8EB-4FA7-BD8C-BC00575103B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315435046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1" name="Text Placeholder 4"/>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conducts monitoring of important aspects of the care/service provided by the HHA. An important aspect of care/service reflects a dimension of activity that may be high-volume (occurs frequently or affects a large number of patients), high-risk (causes a risk of serious consequences if the care/service is not provided correctly), or problem-prone (has tended to cause problems for personnel or patients in the past).</a:t>
            </a:r>
          </a:p>
          <a:p>
            <a:r>
              <a:rPr lang="en-US" altLang="en-US" dirty="0"/>
              <a:t>Performance activities that identify issues of this severity lead to an immediate correction of any identified problem that directly or potentially threaten the health and safety of patients.</a:t>
            </a:r>
          </a:p>
        </p:txBody>
      </p:sp>
      <p:sp>
        <p:nvSpPr>
          <p:cNvPr id="585732"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HH6-5A: Quality Assessment and Performance Improvement (QAPI) activities focus on high-risk, high-volume, or problem-prone areas; considering incidence, prevalence and severity of problems in those areas. 484.65(c)(1)(i) (G648), 484.65 </a:t>
            </a:r>
            <a:r>
              <a:rPr lang="nn-NO" altLang="en-US" dirty="0"/>
              <a:t>(c)(1)(ii) (G650), 484.65(c)(1)(iii) (G652)</a:t>
            </a:r>
            <a:endParaRPr lang="en-US" altLang="en-US" dirty="0"/>
          </a:p>
        </p:txBody>
      </p:sp>
      <p:sp>
        <p:nvSpPr>
          <p:cNvPr id="2" name="Title 1"/>
          <p:cNvSpPr>
            <a:spLocks noGrp="1"/>
          </p:cNvSpPr>
          <p:nvPr>
            <p:ph type="title"/>
          </p:nvPr>
        </p:nvSpPr>
        <p:spPr/>
        <p:txBody>
          <a:bodyPr/>
          <a:lstStyle/>
          <a:p>
            <a:r>
              <a:rPr lang="en-US" sz="3600" dirty="0"/>
              <a:t>Quality Outcomes/Performance Improvement</a:t>
            </a:r>
          </a:p>
        </p:txBody>
      </p:sp>
      <p:sp>
        <p:nvSpPr>
          <p:cNvPr id="585733" name="Text Placeholder 6"/>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indent="0" algn="ctr">
              <a:buNone/>
            </a:pPr>
            <a:r>
              <a:rPr lang="en-US" altLang="en-US" sz="1900" dirty="0">
                <a:solidFill>
                  <a:schemeClr val="bg1"/>
                </a:solidFill>
                <a:latin typeface="Apex New Book" pitchFamily="50" charset="0"/>
                <a:ea typeface="Apex New Book" pitchFamily="50" charset="0"/>
                <a:cs typeface="Apex New Book" pitchFamily="50" charset="0"/>
              </a:rPr>
              <a:t>Section 6</a:t>
            </a:r>
          </a:p>
        </p:txBody>
      </p:sp>
      <p:sp>
        <p:nvSpPr>
          <p:cNvPr id="9" name="Text Placeholder 6">
            <a:extLst>
              <a:ext uri="{FF2B5EF4-FFF2-40B4-BE49-F238E27FC236}">
                <a16:creationId xmlns:a16="http://schemas.microsoft.com/office/drawing/2014/main" id="{9D6F0932-8F89-409D-BE17-7B08ABF26B84}"/>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407953486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5"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investigates all adverse events, incidents, accidents, variances or unusual occurrences that involve patient care and develop a plan of correction to prevent the same or similar event from occurring again.</a:t>
            </a:r>
          </a:p>
          <a:p>
            <a:r>
              <a:rPr lang="en-US" altLang="en-US" dirty="0"/>
              <a:t>There is a standardized form developed by the HHA used to report incidents.</a:t>
            </a:r>
          </a:p>
          <a:p>
            <a:r>
              <a:rPr lang="en-US" altLang="en-US" dirty="0"/>
              <a:t>This data is included in the Performance Improvement plan. And the HHA assesses and utilizes the data for reducing further safety risks.</a:t>
            </a:r>
          </a:p>
        </p:txBody>
      </p:sp>
      <p:sp>
        <p:nvSpPr>
          <p:cNvPr id="586756"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HH6-6A: The written policies and procedures established and implemented by the HHA identify, monitor, report, investigate and document all adverse events, incidents, accidents, variances, or unusual occurrences that involve patient care. 484.65(c)(2) (G654)</a:t>
            </a:r>
          </a:p>
        </p:txBody>
      </p:sp>
      <p:sp>
        <p:nvSpPr>
          <p:cNvPr id="2" name="Title 1"/>
          <p:cNvSpPr>
            <a:spLocks noGrp="1"/>
          </p:cNvSpPr>
          <p:nvPr>
            <p:ph type="title"/>
          </p:nvPr>
        </p:nvSpPr>
        <p:spPr/>
        <p:txBody>
          <a:bodyPr/>
          <a:lstStyle/>
          <a:p>
            <a:r>
              <a:rPr lang="en-US" sz="3600" dirty="0"/>
              <a:t>Quality Outcomes/Performance Improvement</a:t>
            </a:r>
          </a:p>
        </p:txBody>
      </p:sp>
      <p:sp>
        <p:nvSpPr>
          <p:cNvPr id="586757" name="Text Placeholder 2"/>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itchFamily="50" charset="0"/>
                <a:ea typeface="Apex New Book" pitchFamily="50" charset="0"/>
                <a:cs typeface="Apex New Book" pitchFamily="50" charset="0"/>
              </a:rPr>
              <a:t>Section 6</a:t>
            </a:r>
          </a:p>
        </p:txBody>
      </p:sp>
      <p:sp>
        <p:nvSpPr>
          <p:cNvPr id="9" name="Text Placeholder 6">
            <a:extLst>
              <a:ext uri="{FF2B5EF4-FFF2-40B4-BE49-F238E27FC236}">
                <a16:creationId xmlns:a16="http://schemas.microsoft.com/office/drawing/2014/main" id="{217AE423-873D-42D0-869D-0E4BE905B504}"/>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215779449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9"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Quality Assessment and Performance Improvement (QAPI) activities include obtaining and systematically analyzing OASIS reports.</a:t>
            </a:r>
          </a:p>
        </p:txBody>
      </p:sp>
      <p:sp>
        <p:nvSpPr>
          <p:cNvPr id="587780"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HH6-7A.01: The HHA utilizes reports generated from OASIS data to analyze agency performance and improve patient outcomes. </a:t>
            </a:r>
            <a:br>
              <a:rPr lang="en-US" altLang="en-US" dirty="0"/>
            </a:br>
            <a:r>
              <a:rPr lang="en-US" altLang="en-US" dirty="0"/>
              <a:t>(This is N/A for initial Medicare Certification Surveys.)</a:t>
            </a:r>
          </a:p>
        </p:txBody>
      </p:sp>
      <p:sp>
        <p:nvSpPr>
          <p:cNvPr id="2" name="Title 1"/>
          <p:cNvSpPr>
            <a:spLocks noGrp="1"/>
          </p:cNvSpPr>
          <p:nvPr>
            <p:ph type="title"/>
          </p:nvPr>
        </p:nvSpPr>
        <p:spPr/>
        <p:txBody>
          <a:bodyPr/>
          <a:lstStyle/>
          <a:p>
            <a:r>
              <a:rPr lang="en-US" sz="3600" dirty="0"/>
              <a:t>Quality Outcomes/Performance Improvement</a:t>
            </a:r>
          </a:p>
        </p:txBody>
      </p:sp>
      <p:sp>
        <p:nvSpPr>
          <p:cNvPr id="587781" name="Text Placeholder 4"/>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eaLnBrk="1" hangingPunct="1">
              <a:buNone/>
            </a:pPr>
            <a:r>
              <a:rPr lang="en-US" altLang="en-US" dirty="0">
                <a:solidFill>
                  <a:schemeClr val="bg1"/>
                </a:solidFill>
                <a:latin typeface="Apex New Book" pitchFamily="50" charset="0"/>
                <a:ea typeface="Apex New Book" pitchFamily="50" charset="0"/>
                <a:cs typeface="Apex New Book" pitchFamily="50" charset="0"/>
              </a:rPr>
              <a:t>Section 6</a:t>
            </a:r>
          </a:p>
        </p:txBody>
      </p:sp>
      <p:sp>
        <p:nvSpPr>
          <p:cNvPr id="6" name="Text Placeholder 6">
            <a:extLst>
              <a:ext uri="{FF2B5EF4-FFF2-40B4-BE49-F238E27FC236}">
                <a16:creationId xmlns:a16="http://schemas.microsoft.com/office/drawing/2014/main" id="{852F1C95-BC47-435C-88CF-DCAD60888AA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#6</a:t>
            </a:r>
          </a:p>
        </p:txBody>
      </p:sp>
    </p:spTree>
    <p:extLst>
      <p:ext uri="{BB962C8B-B14F-4D97-AF65-F5344CB8AC3E}">
        <p14:creationId xmlns:p14="http://schemas.microsoft.com/office/powerpoint/2010/main" val="198379495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Tips for Compliance</a:t>
            </a:r>
          </a:p>
        </p:txBody>
      </p:sp>
      <p:sp>
        <p:nvSpPr>
          <p:cNvPr id="5" name="Text Placeholder 4"/>
          <p:cNvSpPr>
            <a:spLocks noGrp="1"/>
          </p:cNvSpPr>
          <p:nvPr>
            <p:ph type="body" sz="quarter" idx="10"/>
          </p:nvPr>
        </p:nvSpPr>
        <p:spPr/>
        <p:txBody>
          <a:bodyPr>
            <a:normAutofit lnSpcReduction="10000"/>
          </a:bodyPr>
          <a:lstStyle/>
          <a:p>
            <a:r>
              <a:rPr lang="en-US" dirty="0"/>
              <a:t>Review of QAPI materials</a:t>
            </a:r>
          </a:p>
          <a:p>
            <a:pPr marL="742950" lvl="1" indent="-285750"/>
            <a:r>
              <a:rPr lang="en-US" dirty="0"/>
              <a:t>Job description</a:t>
            </a:r>
          </a:p>
          <a:p>
            <a:pPr marL="742950" lvl="1" indent="-285750"/>
            <a:r>
              <a:rPr lang="en-US" dirty="0"/>
              <a:t>What is being monitored</a:t>
            </a:r>
          </a:p>
          <a:p>
            <a:pPr marL="742950" lvl="1" indent="-285750"/>
            <a:r>
              <a:rPr lang="en-US" dirty="0"/>
              <a:t>What are established thresholds</a:t>
            </a:r>
          </a:p>
          <a:p>
            <a:pPr marL="742950" lvl="1" indent="-285750"/>
            <a:r>
              <a:rPr lang="en-US" dirty="0"/>
              <a:t>Performance Improvement Projects</a:t>
            </a:r>
          </a:p>
          <a:p>
            <a:pPr marL="742950" lvl="1" indent="-285750"/>
            <a:r>
              <a:rPr lang="en-US" dirty="0"/>
              <a:t>Evidence of governing body involvement and approval</a:t>
            </a:r>
          </a:p>
          <a:p>
            <a:pPr marL="742950" lvl="1" indent="-285750"/>
            <a:r>
              <a:rPr lang="en-US" dirty="0"/>
              <a:t>Evidence of personnel involvement</a:t>
            </a:r>
          </a:p>
          <a:p>
            <a:pPr marL="742950" lvl="1" indent="-285750"/>
            <a:r>
              <a:rPr lang="en-US" dirty="0"/>
              <a:t>Complaint logs</a:t>
            </a:r>
          </a:p>
          <a:p>
            <a:pPr marL="742950" lvl="1" indent="-285750"/>
            <a:r>
              <a:rPr lang="en-US" dirty="0"/>
              <a:t>Incident logs</a:t>
            </a:r>
          </a:p>
          <a:p>
            <a:pPr marL="742950" lvl="1" indent="-285750"/>
            <a:r>
              <a:rPr lang="en-US" dirty="0"/>
              <a:t>Satisfaction surveys</a:t>
            </a:r>
          </a:p>
          <a:p>
            <a:pPr marL="742950" lvl="1" indent="-285750"/>
            <a:r>
              <a:rPr lang="en-US" dirty="0"/>
              <a:t>Evidence of chart audits</a:t>
            </a:r>
          </a:p>
          <a:p>
            <a:pPr marL="742950" lvl="1" indent="-285750"/>
            <a:r>
              <a:rPr lang="en-US" dirty="0"/>
              <a:t>Annual QAPI report</a:t>
            </a:r>
          </a:p>
        </p:txBody>
      </p:sp>
    </p:spTree>
    <p:extLst>
      <p:ext uri="{BB962C8B-B14F-4D97-AF65-F5344CB8AC3E}">
        <p14:creationId xmlns:p14="http://schemas.microsoft.com/office/powerpoint/2010/main" val="3070420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5"/>
          <p:cNvSpPr>
            <a:spLocks noGrp="1"/>
          </p:cNvSpPr>
          <p:nvPr>
            <p:ph type="ctrTitle"/>
          </p:nvPr>
        </p:nvSpPr>
        <p:spPr bwMode="auto">
          <a:xfrm>
            <a:off x="568960" y="2052320"/>
            <a:ext cx="6471920" cy="2198508"/>
          </a:xfrm>
        </p:spPr>
        <p:txBody>
          <a:bodyPr>
            <a:normAutofit/>
          </a:bodyPr>
          <a:lstStyle/>
          <a:p>
            <a:r>
              <a:rPr lang="en-US" dirty="0"/>
              <a:t>Separate Entities</a:t>
            </a:r>
          </a:p>
        </p:txBody>
      </p:sp>
      <p:sp>
        <p:nvSpPr>
          <p:cNvPr id="3" name="Subtitle 1"/>
          <p:cNvSpPr>
            <a:spLocks noGrp="1"/>
          </p:cNvSpPr>
          <p:nvPr>
            <p:ph type="subTitle" idx="1"/>
          </p:nvPr>
        </p:nvSpPr>
        <p:spPr>
          <a:xfrm>
            <a:off x="568960" y="4362097"/>
            <a:ext cx="6471920" cy="1219200"/>
          </a:xfrm>
        </p:spPr>
        <p:txBody>
          <a:bodyPr/>
          <a:lstStyle/>
          <a:p>
            <a:r>
              <a:rPr lang="en-US" dirty="0"/>
              <a:t>Medicare-Certified Home Health &amp; Non-Medicare Home Care</a:t>
            </a:r>
          </a:p>
        </p:txBody>
      </p:sp>
    </p:spTree>
    <p:extLst>
      <p:ext uri="{BB962C8B-B14F-4D97-AF65-F5344CB8AC3E}">
        <p14:creationId xmlns:p14="http://schemas.microsoft.com/office/powerpoint/2010/main" val="290668037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dirty="0"/>
              <a:t>Workbook Tools</a:t>
            </a:r>
          </a:p>
        </p:txBody>
      </p:sp>
      <p:sp>
        <p:nvSpPr>
          <p:cNvPr id="154627" name="Content Placeholder 2"/>
          <p:cNvSpPr>
            <a:spLocks noGrp="1"/>
          </p:cNvSpPr>
          <p:nvPr>
            <p:ph type="body" sz="quarter" idx="10"/>
          </p:nvPr>
        </p:nvSpPr>
        <p:spPr/>
        <p:txBody>
          <a:bodyPr/>
          <a:lstStyle/>
          <a:p>
            <a:r>
              <a:rPr lang="en-US" dirty="0"/>
              <a:t>Compliance Checklist</a:t>
            </a:r>
          </a:p>
          <a:p>
            <a:r>
              <a:rPr lang="en-US" dirty="0"/>
              <a:t>Self-Audit</a:t>
            </a:r>
          </a:p>
          <a:p>
            <a:r>
              <a:rPr lang="en-US" altLang="en-US" dirty="0"/>
              <a:t>Annual QAPI Evaluation Template </a:t>
            </a:r>
          </a:p>
          <a:p>
            <a:r>
              <a:rPr lang="en-US" dirty="0"/>
              <a:t>QAPI Activity/Audit Descriptions</a:t>
            </a:r>
          </a:p>
          <a:p>
            <a:r>
              <a:rPr lang="en-US" dirty="0"/>
              <a:t>Sample QAPI Plan</a:t>
            </a:r>
          </a:p>
        </p:txBody>
      </p:sp>
    </p:spTree>
    <p:extLst>
      <p:ext uri="{BB962C8B-B14F-4D97-AF65-F5344CB8AC3E}">
        <p14:creationId xmlns:p14="http://schemas.microsoft.com/office/powerpoint/2010/main" val="183627701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395978201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A9C4-450D-3A45-ADF1-AA33995EAEDF}"/>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425404670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bwMode="auto"/>
        <p:txBody>
          <a:bodyPr>
            <a:normAutofit/>
          </a:bodyPr>
          <a:lstStyle/>
          <a:p>
            <a:r>
              <a:rPr lang="en-US" dirty="0"/>
              <a:t>Section 7</a:t>
            </a:r>
          </a:p>
        </p:txBody>
      </p:sp>
      <p:sp>
        <p:nvSpPr>
          <p:cNvPr id="155651" name="Content Placeholder 2"/>
          <p:cNvSpPr>
            <a:spLocks noGrp="1"/>
          </p:cNvSpPr>
          <p:nvPr>
            <p:ph type="body" sz="quarter" idx="10"/>
          </p:nvPr>
        </p:nvSpPr>
        <p:spPr/>
        <p:txBody>
          <a:bodyPr>
            <a:normAutofit/>
          </a:bodyPr>
          <a:lstStyle/>
          <a:p>
            <a:pPr marL="0" indent="0">
              <a:buNone/>
            </a:pPr>
            <a:r>
              <a:rPr lang="en-US" dirty="0">
                <a:latin typeface="Montserrat Medium" panose="00000600000000000000" pitchFamily="2" charset="0"/>
              </a:rPr>
              <a:t>RISK MANAGEMENT: INFECTION AND SAFETY CONTROL</a:t>
            </a:r>
          </a:p>
          <a:p>
            <a:r>
              <a:rPr lang="en-US" dirty="0"/>
              <a:t>The standards in this section apply to the surveillance, identification, prevention, control, and investigation of infections and safety risks. The standards also address environmental issues such as fire safety, hazardous materials, and disaster and crisis preparation. </a:t>
            </a:r>
          </a:p>
        </p:txBody>
      </p:sp>
    </p:spTree>
    <p:extLst>
      <p:ext uri="{BB962C8B-B14F-4D97-AF65-F5344CB8AC3E}">
        <p14:creationId xmlns:p14="http://schemas.microsoft.com/office/powerpoint/2010/main" val="191970940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7" name="Text Placeholder 6"/>
          <p:cNvSpPr>
            <a:spLocks noGrp="1"/>
          </p:cNvSpPr>
          <p:nvPr>
            <p:ph type="body" sz="quarter" idx="14"/>
          </p:nvPr>
        </p:nvSpPr>
        <p:spPr bwMode="auto">
          <a:xfrm>
            <a:off x="400300" y="3042521"/>
            <a:ext cx="11004299" cy="27128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The HHA must maintain and document an infection control program which has as its goal the prevention and control of infections and communicable diseases.</a:t>
            </a:r>
          </a:p>
          <a:p>
            <a:r>
              <a:rPr lang="en-US" altLang="en-US" dirty="0"/>
              <a:t>Written policies and procedures detail OSHA Blood Borne Pathogen and TB Exposure Control Plan.</a:t>
            </a:r>
          </a:p>
          <a:p>
            <a:r>
              <a:rPr lang="en-US" altLang="en-US" dirty="0"/>
              <a:t>The TB Exposure Control plan includes a current agency assessment indicating the prevalence rate of TB in the communities serviced by the agency as well as the rate of TB of the patients serviced by the agency.</a:t>
            </a:r>
          </a:p>
        </p:txBody>
      </p:sp>
      <p:sp>
        <p:nvSpPr>
          <p:cNvPr id="589828"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a:t>Standard HH7-1A: Written policies and procedures are established and implemented that address the surveillance, identification, prevention, control and investigation of infectious and communicable diseases and the compliance with regulatory standards. 484.70 (G680), 484.70(a) (G682), 484.70(c) (G686)</a:t>
            </a:r>
            <a:endParaRPr lang="en-US" altLang="en-US" dirty="0"/>
          </a:p>
        </p:txBody>
      </p:sp>
      <p:sp>
        <p:nvSpPr>
          <p:cNvPr id="4" name="Title 3"/>
          <p:cNvSpPr>
            <a:spLocks noGrp="1"/>
          </p:cNvSpPr>
          <p:nvPr>
            <p:ph type="title"/>
          </p:nvPr>
        </p:nvSpPr>
        <p:spPr/>
        <p:txBody>
          <a:bodyPr/>
          <a:lstStyle/>
          <a:p>
            <a:r>
              <a:rPr lang="en-US" sz="3400" dirty="0"/>
              <a:t>Risk Management: Infection and Safety Control</a:t>
            </a:r>
          </a:p>
        </p:txBody>
      </p:sp>
      <p:sp>
        <p:nvSpPr>
          <p:cNvPr id="6" name="Text Placeholder 6">
            <a:extLst>
              <a:ext uri="{FF2B5EF4-FFF2-40B4-BE49-F238E27FC236}">
                <a16:creationId xmlns:a16="http://schemas.microsoft.com/office/drawing/2014/main" id="{9ECF104B-098B-4860-B083-D99A32DB5E74}"/>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361367224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must maintain a coordinated agency-wide program for the surveillance, identification, prevention, control, and investigation of infectious and communicable diseases that is an integral part of the HHA’s quality assessment and performance improvement (QAPI) program.</a:t>
            </a:r>
          </a:p>
          <a:p>
            <a:r>
              <a:rPr lang="en-US" altLang="en-US" dirty="0"/>
              <a:t>The HHA monitors infection statistics of both patients and personnel and implements other activities (such as infection tracking records or logs) to ensure that personnel follow infection control procedures and report infections.</a:t>
            </a:r>
          </a:p>
          <a:p>
            <a:r>
              <a:rPr lang="en-US" altLang="en-US" dirty="0"/>
              <a:t>Data is utilized to assess the effectiveness of the infection control program.</a:t>
            </a:r>
          </a:p>
        </p:txBody>
      </p:sp>
      <p:sp>
        <p:nvSpPr>
          <p:cNvPr id="590851"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HH7-1D: The HHA reviews and evaluates the effectiveness of the infection control program. 484.70(b) (G684), 484.70(b) (1) (G684), 484.70(b)(2) (G684)</a:t>
            </a:r>
          </a:p>
        </p:txBody>
      </p:sp>
      <p:sp>
        <p:nvSpPr>
          <p:cNvPr id="4" name="Title 3"/>
          <p:cNvSpPr>
            <a:spLocks noGrp="1"/>
          </p:cNvSpPr>
          <p:nvPr>
            <p:ph type="title"/>
          </p:nvPr>
        </p:nvSpPr>
        <p:spPr/>
        <p:txBody>
          <a:bodyPr/>
          <a:lstStyle/>
          <a:p>
            <a:r>
              <a:rPr lang="en-US" sz="3400" dirty="0"/>
              <a:t>Risk Management: Infection and Safety Control</a:t>
            </a:r>
          </a:p>
        </p:txBody>
      </p:sp>
      <p:sp>
        <p:nvSpPr>
          <p:cNvPr id="6" name="Text Placeholder 6">
            <a:extLst>
              <a:ext uri="{FF2B5EF4-FFF2-40B4-BE49-F238E27FC236}">
                <a16:creationId xmlns:a16="http://schemas.microsoft.com/office/drawing/2014/main" id="{D195E8BB-D3C6-4CDB-B973-895B880DD96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235425020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Written policies and procedures include types of safety training as well as the frequency of training. Safety training is conducted during orientation and at least annually for all personnel.</a:t>
            </a:r>
          </a:p>
        </p:txBody>
      </p:sp>
      <p:sp>
        <p:nvSpPr>
          <p:cNvPr id="591875"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HH7-2A.01: Written policies and procedures are established and implemented that address the education of personnel concerning safety.</a:t>
            </a:r>
          </a:p>
        </p:txBody>
      </p:sp>
      <p:sp>
        <p:nvSpPr>
          <p:cNvPr id="4" name="Title 3"/>
          <p:cNvSpPr>
            <a:spLocks noGrp="1"/>
          </p:cNvSpPr>
          <p:nvPr>
            <p:ph type="title"/>
          </p:nvPr>
        </p:nvSpPr>
        <p:spPr/>
        <p:txBody>
          <a:bodyPr/>
          <a:lstStyle/>
          <a:p>
            <a:r>
              <a:rPr lang="en-US" sz="3400" dirty="0"/>
              <a:t>Risk Management: Infection and Safety Control</a:t>
            </a:r>
          </a:p>
        </p:txBody>
      </p:sp>
      <p:sp>
        <p:nvSpPr>
          <p:cNvPr id="6" name="Text Placeholder 6">
            <a:extLst>
              <a:ext uri="{FF2B5EF4-FFF2-40B4-BE49-F238E27FC236}">
                <a16:creationId xmlns:a16="http://schemas.microsoft.com/office/drawing/2014/main" id="{07B2FEF0-ADA2-491D-A3E6-277C2F842BB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207677090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Written policies and procedures address patient safety in the home.</a:t>
            </a:r>
          </a:p>
        </p:txBody>
      </p:sp>
      <p:sp>
        <p:nvSpPr>
          <p:cNvPr id="592899"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HH7-2B.01: Written policies and procedures are established and implemented that address patient safety in the home.</a:t>
            </a:r>
          </a:p>
        </p:txBody>
      </p:sp>
      <p:sp>
        <p:nvSpPr>
          <p:cNvPr id="4" name="Title 3"/>
          <p:cNvSpPr>
            <a:spLocks noGrp="1"/>
          </p:cNvSpPr>
          <p:nvPr>
            <p:ph type="title"/>
          </p:nvPr>
        </p:nvSpPr>
        <p:spPr/>
        <p:txBody>
          <a:bodyPr/>
          <a:lstStyle/>
          <a:p>
            <a:r>
              <a:rPr lang="en-US" sz="3400" dirty="0"/>
              <a:t>Risk Management: Infection and Safety Control</a:t>
            </a:r>
          </a:p>
        </p:txBody>
      </p:sp>
      <p:sp>
        <p:nvSpPr>
          <p:cNvPr id="6" name="Text Placeholder 6">
            <a:extLst>
              <a:ext uri="{FF2B5EF4-FFF2-40B4-BE49-F238E27FC236}">
                <a16:creationId xmlns:a16="http://schemas.microsoft.com/office/drawing/2014/main" id="{583F0243-AF94-47CB-AA06-6F075C7F9DC3}"/>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11026779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400300" y="3429000"/>
            <a:ext cx="11227256" cy="2509092"/>
          </a:xfrm>
        </p:spPr>
        <p:txBody>
          <a:bodyPr>
            <a:normAutofit fontScale="92500"/>
          </a:bodyPr>
          <a:lstStyle/>
          <a:p>
            <a:r>
              <a:rPr lang="en-US" dirty="0"/>
              <a:t>Be based on and include a documented, facility-based and community-based risk assessment, utilizing an all-hazards approach. Should include man-made and natural disasters as well as emerging infections.</a:t>
            </a:r>
          </a:p>
          <a:p>
            <a:r>
              <a:rPr lang="en-US" dirty="0"/>
              <a:t>Include strategies for addressing emergency events identified by the risk assessment.</a:t>
            </a:r>
          </a:p>
          <a:p>
            <a:r>
              <a:rPr lang="en-US" dirty="0"/>
              <a:t>Address patient population, including, but not limited to:</a:t>
            </a:r>
          </a:p>
          <a:p>
            <a:pPr marL="742950" lvl="1" indent="-285750"/>
            <a:r>
              <a:rPr lang="en-US" dirty="0"/>
              <a:t>The type of services the HHA has</a:t>
            </a:r>
          </a:p>
          <a:p>
            <a:pPr marL="742950" lvl="1" indent="-285750"/>
            <a:r>
              <a:rPr lang="en-US" dirty="0"/>
              <a:t>The ability to provide in an emergency; and continuity of operations, including delegations of authority </a:t>
            </a:r>
            <a:br>
              <a:rPr lang="en-US" dirty="0"/>
            </a:br>
            <a:r>
              <a:rPr lang="en-US" dirty="0"/>
              <a:t>and succession plans</a:t>
            </a:r>
          </a:p>
        </p:txBody>
      </p:sp>
      <p:sp>
        <p:nvSpPr>
          <p:cNvPr id="593924"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dirty="0"/>
              <a:t>Standard HH7-3A: An Emergency Preparedness Plan outlines the process for meeting patient and personnel needs in a disaster or crisis situation. Part of this process includes conducting a community based risk assessment and the development of strategies and collaboration with other health organization in the same geographic area. 484.102 (E-0001), 484.102(a), 484.102</a:t>
            </a:r>
          </a:p>
          <a:p>
            <a:r>
              <a:rPr lang="en-US" altLang="en-US" dirty="0"/>
              <a:t>(a)(1-4) (E-0004), (E-0006), (E-0007), (E-0009)</a:t>
            </a:r>
          </a:p>
        </p:txBody>
      </p:sp>
      <p:sp>
        <p:nvSpPr>
          <p:cNvPr id="4" name="Title 3"/>
          <p:cNvSpPr>
            <a:spLocks noGrp="1"/>
          </p:cNvSpPr>
          <p:nvPr>
            <p:ph type="title"/>
          </p:nvPr>
        </p:nvSpPr>
        <p:spPr/>
        <p:txBody>
          <a:bodyPr/>
          <a:lstStyle/>
          <a:p>
            <a:r>
              <a:rPr lang="en-US" sz="3400" dirty="0"/>
              <a:t>Risk Management: Infection and Safety Control</a:t>
            </a:r>
          </a:p>
        </p:txBody>
      </p:sp>
      <p:sp>
        <p:nvSpPr>
          <p:cNvPr id="593925"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eaLnBrk="1" hangingPunct="1">
              <a:buNone/>
            </a:pPr>
            <a:r>
              <a:rPr lang="en-US" altLang="en-US" dirty="0">
                <a:solidFill>
                  <a:schemeClr val="bg1"/>
                </a:solidFill>
                <a:latin typeface="Apex New Book" pitchFamily="50" charset="0"/>
                <a:ea typeface="Apex New Book" pitchFamily="50" charset="0"/>
                <a:cs typeface="Apex New Book" pitchFamily="50" charset="0"/>
              </a:rPr>
              <a:t>Section 7</a:t>
            </a:r>
          </a:p>
        </p:txBody>
      </p:sp>
      <p:sp>
        <p:nvSpPr>
          <p:cNvPr id="6" name="Text Placeholder 6">
            <a:extLst>
              <a:ext uri="{FF2B5EF4-FFF2-40B4-BE49-F238E27FC236}">
                <a16:creationId xmlns:a16="http://schemas.microsoft.com/office/drawing/2014/main" id="{827540C2-6366-4220-A719-2E8B3DA5421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429441788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400" dirty="0"/>
              <a:t>Risk Management: Infection and Safety Control</a:t>
            </a:r>
          </a:p>
        </p:txBody>
      </p:sp>
      <p:sp>
        <p:nvSpPr>
          <p:cNvPr id="594947"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Include a process for cooperation and collaboration with local, tribal, regional, state, and federal emergency preparedness officials’ efforts to maintain an integrated response during a disaster or emergency situation, including documentation of the HHA’s efforts to contact such officials and, when applicable, of its participation in collaborative and cooperative planning efforts.</a:t>
            </a:r>
          </a:p>
          <a:p>
            <a:endParaRPr lang="en-US" altLang="en-US" dirty="0"/>
          </a:p>
        </p:txBody>
      </p:sp>
      <p:sp>
        <p:nvSpPr>
          <p:cNvPr id="5" name="Text Placeholder 6">
            <a:extLst>
              <a:ext uri="{FF2B5EF4-FFF2-40B4-BE49-F238E27FC236}">
                <a16:creationId xmlns:a16="http://schemas.microsoft.com/office/drawing/2014/main" id="{17562A10-9B47-4C66-AE6F-5BE86116501D}"/>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2039632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Separate Entities</a:t>
            </a:r>
          </a:p>
        </p:txBody>
      </p:sp>
      <p:sp>
        <p:nvSpPr>
          <p:cNvPr id="5" name="Text Placeholder 4"/>
          <p:cNvSpPr>
            <a:spLocks noGrp="1"/>
          </p:cNvSpPr>
          <p:nvPr>
            <p:ph type="body" sz="quarter" idx="10"/>
          </p:nvPr>
        </p:nvSpPr>
        <p:spPr>
          <a:xfrm>
            <a:off x="387350" y="1435100"/>
            <a:ext cx="11106150" cy="4381500"/>
          </a:xfrm>
        </p:spPr>
        <p:txBody>
          <a:bodyPr>
            <a:normAutofit/>
          </a:bodyPr>
          <a:lstStyle/>
          <a:p>
            <a:r>
              <a:rPr lang="en-US" sz="2200" dirty="0">
                <a:latin typeface="Montserrat Medium" pitchFamily="2" charset="77"/>
              </a:rPr>
              <a:t>Chapter 2, The Certification Process, Section2183 - Separate Entities (Separate Lines of Business) (Rev 125, Issued: 10-31-14, Effective: 10-31-14, Implementation: 10-31-14) </a:t>
            </a:r>
          </a:p>
          <a:p>
            <a:r>
              <a:rPr lang="en-US" sz="2200" dirty="0"/>
              <a:t>The Surveyor must be able to identify the corporate and organizational boundaries of the entity seeking certification or recertification.</a:t>
            </a:r>
          </a:p>
          <a:p>
            <a:r>
              <a:rPr lang="en-US" sz="2200" dirty="0"/>
              <a:t>The Medicare CoPs apply to the HHA as an entire entity and in accordance with §1861(o)(6) of the Act and are applicable to all individuals served by the HHA and not just to Medicare beneficiaries.</a:t>
            </a:r>
          </a:p>
          <a:p>
            <a:r>
              <a:rPr lang="en-US" sz="2200" dirty="0"/>
              <a:t>Non-Medicare clients:</a:t>
            </a:r>
          </a:p>
          <a:p>
            <a:pPr lvl="1"/>
            <a:r>
              <a:rPr lang="en-US" sz="1900" dirty="0"/>
              <a:t>Skilled</a:t>
            </a:r>
          </a:p>
          <a:p>
            <a:pPr lvl="1"/>
            <a:r>
              <a:rPr lang="en-US" sz="1900" dirty="0"/>
              <a:t>Custodial</a:t>
            </a:r>
          </a:p>
        </p:txBody>
      </p:sp>
    </p:spTree>
    <p:extLst>
      <p:ext uri="{BB962C8B-B14F-4D97-AF65-F5344CB8AC3E}">
        <p14:creationId xmlns:p14="http://schemas.microsoft.com/office/powerpoint/2010/main" val="250902516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1" name="Text Placeholder 1"/>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plans for the HHA’s patients during a disaster. Individual plans for each patient must be included as part of the comprehensive assessment, which must be conducted according to the provisions at 42 CFR 484.55.</a:t>
            </a:r>
          </a:p>
          <a:p>
            <a:r>
              <a:rPr lang="en-US" altLang="en-US" dirty="0"/>
              <a:t>The procedures to inform state and local emergency preparedness officials about HHA patients in need of evacuation from their residences at any time due to an emergency situation based on the patient’s medical and psychiatric condition and home environment.</a:t>
            </a:r>
          </a:p>
        </p:txBody>
      </p:sp>
      <p:sp>
        <p:nvSpPr>
          <p:cNvPr id="595972"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HH7-3B: Written policies and procedures and an Emergency Preparedness Plan outline the process for meeting patient and personnel needs in a disaster or crisis situation. Part of this process is the development of specific policies and procedures and review of them every two years. 484.102(b)(1-5) (E-0013) (E-0017) (E-0019) (E-0021) (E-0023) (E-0024)</a:t>
            </a:r>
          </a:p>
        </p:txBody>
      </p:sp>
      <p:sp>
        <p:nvSpPr>
          <p:cNvPr id="4" name="Title 3"/>
          <p:cNvSpPr>
            <a:spLocks noGrp="1"/>
          </p:cNvSpPr>
          <p:nvPr>
            <p:ph type="title"/>
          </p:nvPr>
        </p:nvSpPr>
        <p:spPr/>
        <p:txBody>
          <a:bodyPr/>
          <a:lstStyle/>
          <a:p>
            <a:r>
              <a:rPr lang="en-US" sz="3400" dirty="0"/>
              <a:t>Risk Management: Infection and Safety Control</a:t>
            </a:r>
          </a:p>
        </p:txBody>
      </p:sp>
      <p:sp>
        <p:nvSpPr>
          <p:cNvPr id="6" name="Text Placeholder 6">
            <a:extLst>
              <a:ext uri="{FF2B5EF4-FFF2-40B4-BE49-F238E27FC236}">
                <a16:creationId xmlns:a16="http://schemas.microsoft.com/office/drawing/2014/main" id="{BE807C01-160A-4BEB-993E-3FE498C1DD0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77602363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400" dirty="0"/>
              <a:t>Risk Management: Infection and Safety Control</a:t>
            </a:r>
          </a:p>
        </p:txBody>
      </p:sp>
      <p:sp>
        <p:nvSpPr>
          <p:cNvPr id="596995"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procedures to follow up with on-duty staff and patients to determine services that are needed, in the event that there is an interruption in services during or due to an emergency. The HHA must inform State and local officials of any on-duty staff or patients that they are unable to contact.</a:t>
            </a:r>
          </a:p>
          <a:p>
            <a:r>
              <a:rPr lang="en-US" altLang="en-US" dirty="0"/>
              <a:t>A system of medical documentation that preserves patient information, protects confidentiality of patient information, and secures and maintains the availability of records.</a:t>
            </a:r>
          </a:p>
          <a:p>
            <a:r>
              <a:rPr lang="en-US" altLang="en-US" dirty="0"/>
              <a:t>The use of volunteers in an emergency or other emergency staffing strategies, including the process and role for integration of state or federally designated healthcare professionals to address surge needs during an emergency.</a:t>
            </a:r>
          </a:p>
        </p:txBody>
      </p:sp>
      <p:sp>
        <p:nvSpPr>
          <p:cNvPr id="596996" name="Text Placeholder 7"/>
          <p:cNvSpPr>
            <a:spLocks noGrp="1"/>
          </p:cNvSpPr>
          <p:nvPr>
            <p:ph idx="4294967295"/>
          </p:nvPr>
        </p:nvSpPr>
        <p:spPr bwMode="auto">
          <a:xfrm>
            <a:off x="1663700" y="1412875"/>
            <a:ext cx="10528300" cy="111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eaLnBrk="1" hangingPunct="1">
              <a:buNone/>
            </a:pPr>
            <a:r>
              <a:rPr lang="en-US" altLang="en-US" dirty="0">
                <a:solidFill>
                  <a:schemeClr val="bg1"/>
                </a:solidFill>
                <a:latin typeface="Apex New Book" pitchFamily="50" charset="0"/>
                <a:ea typeface="Apex New Book" pitchFamily="50" charset="0"/>
                <a:cs typeface="Apex New Book" pitchFamily="50" charset="0"/>
              </a:rPr>
              <a:t>Section 7</a:t>
            </a:r>
          </a:p>
        </p:txBody>
      </p:sp>
      <p:sp>
        <p:nvSpPr>
          <p:cNvPr id="7" name="Text Placeholder 6">
            <a:extLst>
              <a:ext uri="{FF2B5EF4-FFF2-40B4-BE49-F238E27FC236}">
                <a16:creationId xmlns:a16="http://schemas.microsoft.com/office/drawing/2014/main" id="{707483AF-424F-4535-B048-2456F251616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339461398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normAutofit/>
          </a:bodyPr>
          <a:lstStyle/>
          <a:p>
            <a:r>
              <a:rPr lang="en-US" dirty="0"/>
              <a:t>The communication plan must include all of the following:</a:t>
            </a:r>
          </a:p>
          <a:p>
            <a:r>
              <a:rPr lang="en-US" dirty="0"/>
              <a:t>Names and contact information for the following:</a:t>
            </a:r>
          </a:p>
          <a:p>
            <a:pPr marL="742950" lvl="1" indent="-285750"/>
            <a:r>
              <a:rPr lang="en-US" dirty="0"/>
              <a:t>Staff</a:t>
            </a:r>
          </a:p>
          <a:p>
            <a:pPr marL="742950" lvl="1" indent="-285750"/>
            <a:r>
              <a:rPr lang="en-US" dirty="0"/>
              <a:t>Entities providing services under arrangement</a:t>
            </a:r>
          </a:p>
          <a:p>
            <a:pPr marL="742950" lvl="1" indent="-285750"/>
            <a:r>
              <a:rPr lang="en-US" dirty="0"/>
              <a:t>Patients’ physicians or allowed practitioners</a:t>
            </a:r>
          </a:p>
          <a:p>
            <a:pPr marL="742950" lvl="1" indent="-285750"/>
            <a:r>
              <a:rPr lang="en-US" dirty="0"/>
              <a:t>Volunteers</a:t>
            </a:r>
          </a:p>
        </p:txBody>
      </p:sp>
      <p:sp>
        <p:nvSpPr>
          <p:cNvPr id="598020"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HH7-3C: An Emergency Preparedness Plan includes the development of a communication plan that includes personnel, patients and other emergency and healthcare organization in same geographic area. 484.102(c)(1-6) (E-0029) (E-0030) (E-0031) (E-0032) (E-0033) (E-0034)</a:t>
            </a:r>
          </a:p>
        </p:txBody>
      </p:sp>
      <p:sp>
        <p:nvSpPr>
          <p:cNvPr id="4" name="Title 3"/>
          <p:cNvSpPr>
            <a:spLocks noGrp="1"/>
          </p:cNvSpPr>
          <p:nvPr>
            <p:ph type="title"/>
          </p:nvPr>
        </p:nvSpPr>
        <p:spPr/>
        <p:txBody>
          <a:bodyPr/>
          <a:lstStyle/>
          <a:p>
            <a:r>
              <a:rPr lang="en-US" sz="3400" dirty="0"/>
              <a:t>Risk Management: Infection and Safety Control</a:t>
            </a:r>
          </a:p>
        </p:txBody>
      </p:sp>
      <p:sp>
        <p:nvSpPr>
          <p:cNvPr id="9" name="Text Placeholder 6">
            <a:extLst>
              <a:ext uri="{FF2B5EF4-FFF2-40B4-BE49-F238E27FC236}">
                <a16:creationId xmlns:a16="http://schemas.microsoft.com/office/drawing/2014/main" id="{AA595D5A-B1DC-49E9-877A-72C50083F888}"/>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226696733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400" dirty="0"/>
              <a:t>Risk Management: Infection and Safety Control</a:t>
            </a:r>
          </a:p>
        </p:txBody>
      </p:sp>
      <p:sp>
        <p:nvSpPr>
          <p:cNvPr id="7" name="Text Placeholder 6"/>
          <p:cNvSpPr>
            <a:spLocks noGrp="1"/>
          </p:cNvSpPr>
          <p:nvPr>
            <p:ph type="body" sz="quarter" idx="14"/>
          </p:nvPr>
        </p:nvSpPr>
        <p:spPr/>
        <p:txBody>
          <a:bodyPr>
            <a:normAutofit/>
          </a:bodyPr>
          <a:lstStyle/>
          <a:p>
            <a:r>
              <a:rPr lang="en-US" dirty="0"/>
              <a:t>Contact information for the following:</a:t>
            </a:r>
          </a:p>
          <a:p>
            <a:pPr marL="742950" lvl="1" indent="-285750"/>
            <a:r>
              <a:rPr lang="en-US" dirty="0"/>
              <a:t>Federal, state, tribal, regional, or local emergency preparedness staff</a:t>
            </a:r>
          </a:p>
          <a:p>
            <a:pPr marL="742950" lvl="1" indent="-285750"/>
            <a:r>
              <a:rPr lang="en-US" dirty="0"/>
              <a:t>Other sources of assistance</a:t>
            </a:r>
          </a:p>
          <a:p>
            <a:r>
              <a:rPr lang="en-US" dirty="0"/>
              <a:t>Primary and alternate means for communicating with the HHA’s staff, federal, state, tribal, regional, and local emergency management agencies.</a:t>
            </a:r>
          </a:p>
          <a:p>
            <a:r>
              <a:rPr lang="en-US" dirty="0"/>
              <a:t>A method for sharing information and medical documentation for patients under the HHA’s care, as necessary, with other healthcare providers to maintain the continuity of care.</a:t>
            </a:r>
          </a:p>
          <a:p>
            <a:r>
              <a:rPr lang="en-US" dirty="0"/>
              <a:t>A means of providing information about the general condition and location of patients under the facility’s care.</a:t>
            </a:r>
          </a:p>
          <a:p>
            <a:r>
              <a:rPr lang="en-US" dirty="0"/>
              <a:t>A means of providing information about the HHA’s needs, and its ability to provide assistance, to the authority having jurisdiction, the Incident Command Center, or designee.</a:t>
            </a:r>
          </a:p>
        </p:txBody>
      </p:sp>
      <p:sp>
        <p:nvSpPr>
          <p:cNvPr id="599044" name="Text Placeholder 7"/>
          <p:cNvSpPr>
            <a:spLocks noGrp="1"/>
          </p:cNvSpPr>
          <p:nvPr>
            <p:ph idx="4294967295"/>
          </p:nvPr>
        </p:nvSpPr>
        <p:spPr bwMode="auto">
          <a:xfrm>
            <a:off x="1663700" y="1412875"/>
            <a:ext cx="10528300" cy="111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indent="0" algn="ctr" eaLnBrk="1" hangingPunct="1">
              <a:buNone/>
            </a:pPr>
            <a:r>
              <a:rPr lang="en-US" altLang="en-US" dirty="0">
                <a:solidFill>
                  <a:schemeClr val="bg1"/>
                </a:solidFill>
                <a:latin typeface="Apex New Book" pitchFamily="50" charset="0"/>
                <a:ea typeface="Apex New Book" pitchFamily="50" charset="0"/>
                <a:cs typeface="Apex New Book" pitchFamily="50" charset="0"/>
              </a:rPr>
              <a:t>Section 7</a:t>
            </a:r>
          </a:p>
        </p:txBody>
      </p:sp>
      <p:sp>
        <p:nvSpPr>
          <p:cNvPr id="5" name="Text Placeholder 6">
            <a:extLst>
              <a:ext uri="{FF2B5EF4-FFF2-40B4-BE49-F238E27FC236}">
                <a16:creationId xmlns:a16="http://schemas.microsoft.com/office/drawing/2014/main" id="{3F5534FD-FD5C-4566-8DA7-E8E7452C2853}"/>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360079894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normAutofit/>
          </a:bodyPr>
          <a:lstStyle/>
          <a:p>
            <a:r>
              <a:rPr lang="en-US" dirty="0"/>
              <a:t>Training program. </a:t>
            </a:r>
          </a:p>
          <a:p>
            <a:r>
              <a:rPr lang="en-US" dirty="0"/>
              <a:t>The HHA must do all of the following:</a:t>
            </a:r>
          </a:p>
          <a:p>
            <a:pPr marL="742950" lvl="1" indent="-285750"/>
            <a:r>
              <a:rPr lang="en-US" dirty="0"/>
              <a:t>Initial training in emergency preparedness policies and procedures to all new and existing staff, individuals providing services under arrangement, and volunteers, consistent with their expected roles</a:t>
            </a:r>
          </a:p>
          <a:p>
            <a:pPr marL="742950" lvl="1" indent="-285750"/>
            <a:r>
              <a:rPr lang="en-US" dirty="0"/>
              <a:t>Provide emergency preparedness training every two years unless there is a significant change in policy/procedure</a:t>
            </a:r>
          </a:p>
          <a:p>
            <a:pPr marL="742950" lvl="1" indent="-285750"/>
            <a:r>
              <a:rPr lang="en-US" dirty="0"/>
              <a:t>Maintain documentation of the training</a:t>
            </a:r>
          </a:p>
          <a:p>
            <a:pPr marL="742950" lvl="1" indent="-285750"/>
            <a:r>
              <a:rPr lang="en-US" dirty="0"/>
              <a:t>Demonstrate staff knowledge of emergency procedures</a:t>
            </a:r>
          </a:p>
        </p:txBody>
      </p:sp>
      <p:sp>
        <p:nvSpPr>
          <p:cNvPr id="600067"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HH7-3D: An Emergency Preparedness Plan includes the process of training and testing the emergency preparedness plan. 484.102(d)(1-2) (E-0036) (E-0037) (E-0039)</a:t>
            </a:r>
          </a:p>
        </p:txBody>
      </p:sp>
      <p:sp>
        <p:nvSpPr>
          <p:cNvPr id="4" name="Title 3"/>
          <p:cNvSpPr>
            <a:spLocks noGrp="1"/>
          </p:cNvSpPr>
          <p:nvPr>
            <p:ph type="title"/>
          </p:nvPr>
        </p:nvSpPr>
        <p:spPr/>
        <p:txBody>
          <a:bodyPr/>
          <a:lstStyle/>
          <a:p>
            <a:r>
              <a:rPr lang="en-US" sz="3400" dirty="0"/>
              <a:t>Risk Management: Infection and Safety Control</a:t>
            </a:r>
          </a:p>
        </p:txBody>
      </p:sp>
      <p:sp>
        <p:nvSpPr>
          <p:cNvPr id="9" name="Text Placeholder 6">
            <a:extLst>
              <a:ext uri="{FF2B5EF4-FFF2-40B4-BE49-F238E27FC236}">
                <a16:creationId xmlns:a16="http://schemas.microsoft.com/office/drawing/2014/main" id="{71241DE0-5F73-4660-A7C0-ACC84289BD77}"/>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245168413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400" dirty="0"/>
              <a:t>Risk Management: Infection and Safety Control</a:t>
            </a:r>
          </a:p>
        </p:txBody>
      </p:sp>
      <p:sp>
        <p:nvSpPr>
          <p:cNvPr id="7" name="Text Placeholder 6"/>
          <p:cNvSpPr>
            <a:spLocks noGrp="1"/>
          </p:cNvSpPr>
          <p:nvPr>
            <p:ph type="body" sz="quarter" idx="14"/>
          </p:nvPr>
        </p:nvSpPr>
        <p:spPr/>
        <p:txBody>
          <a:bodyPr>
            <a:normAutofit/>
          </a:bodyPr>
          <a:lstStyle/>
          <a:p>
            <a:r>
              <a:rPr lang="en-US" dirty="0"/>
              <a:t>The HHA must conduct 1 exercise to test the emergency plan at least annually. The HHA must do </a:t>
            </a:r>
            <a:br>
              <a:rPr lang="en-US" dirty="0"/>
            </a:br>
            <a:r>
              <a:rPr lang="en-US" dirty="0"/>
              <a:t>the following:</a:t>
            </a:r>
          </a:p>
          <a:p>
            <a:pPr lvl="1"/>
            <a:r>
              <a:rPr lang="en-US" dirty="0"/>
              <a:t>Participate in a full-scale exercise that is community-based or when a community-based exercise is not accessible, an individual, facility-based functional exercise every two years or  if the HHA experiences an actual natural or man-made emergency that requires activation of the emergency plan, the HHA is exempt from engaging  in its next required full-scale exercise.</a:t>
            </a:r>
          </a:p>
          <a:p>
            <a:pPr lvl="1"/>
            <a:r>
              <a:rPr lang="en-US" dirty="0"/>
              <a:t>Conduct an additional exercise (opposite year) that may include, but is not limited to the following:</a:t>
            </a:r>
          </a:p>
          <a:p>
            <a:pPr marL="1093788" lvl="2" indent="-179388"/>
            <a:r>
              <a:rPr lang="en-US" dirty="0"/>
              <a:t>A second full-scale exercise that is community-based or individual, facility-based functional exercise or</a:t>
            </a:r>
          </a:p>
          <a:p>
            <a:pPr marL="1093788" lvl="2" indent="-179388"/>
            <a:r>
              <a:rPr lang="en-US" dirty="0"/>
              <a:t>A mock disaster drill or</a:t>
            </a:r>
          </a:p>
          <a:p>
            <a:pPr marL="1093788" lvl="2" indent="-179388"/>
            <a:r>
              <a:rPr lang="en-US" dirty="0"/>
              <a:t>A tabletop exercise or workshop  that includes a group discussion led by a facilitator, using a </a:t>
            </a:r>
            <a:br>
              <a:rPr lang="en-US" dirty="0"/>
            </a:br>
            <a:r>
              <a:rPr lang="en-US" dirty="0"/>
              <a:t>narrated, clinically-relevant emergency scenario, and a set of problem statements, directed messages, or prepared questions designed to challenge an emergency plan</a:t>
            </a:r>
          </a:p>
          <a:p>
            <a:pPr lvl="1"/>
            <a:r>
              <a:rPr lang="en-US" dirty="0"/>
              <a:t>Analyze the HHA’s response to and maintain documentation of all drills, tabletop exercises, and emergency events, and revise the HHA’s emergency plan, as needed.</a:t>
            </a:r>
          </a:p>
        </p:txBody>
      </p:sp>
      <p:sp>
        <p:nvSpPr>
          <p:cNvPr id="5" name="Text Placeholder 6">
            <a:extLst>
              <a:ext uri="{FF2B5EF4-FFF2-40B4-BE49-F238E27FC236}">
                <a16:creationId xmlns:a16="http://schemas.microsoft.com/office/drawing/2014/main" id="{E0A01394-0DC9-4E9D-8866-4C617FBEFD3B}"/>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170268094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normAutofit/>
          </a:bodyPr>
          <a:lstStyle/>
          <a:p>
            <a:r>
              <a:rPr lang="en-US" dirty="0"/>
              <a:t>Integrated healthcare systems. If a HHA is part of a healthcare system consisting of multiple separately certified healthcare facilities that elects to have a unified and integrated emergency preparedness program, the HHA may choose to participate in the healthcare system’s coordinated emergency preparedness program. </a:t>
            </a:r>
          </a:p>
          <a:p>
            <a:r>
              <a:rPr lang="en-US" dirty="0"/>
              <a:t>If elected, the unified and integrated emergency preparedness program must do all of the following:</a:t>
            </a:r>
          </a:p>
          <a:p>
            <a:pPr marL="742950" lvl="1" indent="-285750"/>
            <a:r>
              <a:rPr lang="en-US" dirty="0"/>
              <a:t>Demonstrate that each separately certified facility within the system actively participated in the development of the unified and integrated emergency preparedness program</a:t>
            </a:r>
          </a:p>
        </p:txBody>
      </p:sp>
      <p:sp>
        <p:nvSpPr>
          <p:cNvPr id="602116"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HH7-3E: The Emergency Preparedness Plan identifies each separately certified facility and how each facility participated in the development of the unified and integrated program. 484.102(e)(1-5) (E-0042)</a:t>
            </a:r>
          </a:p>
        </p:txBody>
      </p:sp>
      <p:sp>
        <p:nvSpPr>
          <p:cNvPr id="4" name="Title 3"/>
          <p:cNvSpPr>
            <a:spLocks noGrp="1"/>
          </p:cNvSpPr>
          <p:nvPr>
            <p:ph type="title"/>
          </p:nvPr>
        </p:nvSpPr>
        <p:spPr/>
        <p:txBody>
          <a:bodyPr/>
          <a:lstStyle/>
          <a:p>
            <a:r>
              <a:rPr lang="en-US" sz="3400" dirty="0"/>
              <a:t>Risk Management: Infection and Safety Control</a:t>
            </a:r>
          </a:p>
        </p:txBody>
      </p:sp>
      <p:sp>
        <p:nvSpPr>
          <p:cNvPr id="602117"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eaLnBrk="1" hangingPunct="1">
              <a:buNone/>
            </a:pPr>
            <a:r>
              <a:rPr lang="en-US" altLang="en-US" dirty="0">
                <a:solidFill>
                  <a:schemeClr val="bg1"/>
                </a:solidFill>
                <a:latin typeface="Apex New Book" pitchFamily="50" charset="0"/>
                <a:ea typeface="Apex New Book" pitchFamily="50" charset="0"/>
                <a:cs typeface="Apex New Book" pitchFamily="50" charset="0"/>
              </a:rPr>
              <a:t>Section 7</a:t>
            </a:r>
          </a:p>
        </p:txBody>
      </p:sp>
      <p:sp>
        <p:nvSpPr>
          <p:cNvPr id="6" name="Text Placeholder 6">
            <a:extLst>
              <a:ext uri="{FF2B5EF4-FFF2-40B4-BE49-F238E27FC236}">
                <a16:creationId xmlns:a16="http://schemas.microsoft.com/office/drawing/2014/main" id="{2F464A6D-8B92-4EB4-BBC9-56E345769FE0}"/>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348837032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400" dirty="0"/>
              <a:t>Risk Management: Infection and Safety Control</a:t>
            </a:r>
          </a:p>
        </p:txBody>
      </p:sp>
      <p:sp>
        <p:nvSpPr>
          <p:cNvPr id="7" name="Text Placeholder 6"/>
          <p:cNvSpPr>
            <a:spLocks noGrp="1"/>
          </p:cNvSpPr>
          <p:nvPr>
            <p:ph type="body" sz="quarter" idx="14"/>
          </p:nvPr>
        </p:nvSpPr>
        <p:spPr/>
        <p:txBody>
          <a:bodyPr>
            <a:normAutofit/>
          </a:bodyPr>
          <a:lstStyle/>
          <a:p>
            <a:r>
              <a:rPr lang="en-US" dirty="0"/>
              <a:t>Be developed and maintained in a manner that takes into account each separately certified facility’s unique circumstances, patient populations, and services offered.</a:t>
            </a:r>
          </a:p>
          <a:p>
            <a:r>
              <a:rPr lang="en-US" dirty="0"/>
              <a:t>Demonstrate that each separately certified facility is capable of actively using the unified and integrated emergency preparedness program and is in compliance with the program.</a:t>
            </a:r>
          </a:p>
        </p:txBody>
      </p:sp>
      <p:sp>
        <p:nvSpPr>
          <p:cNvPr id="8" name="Text Placeholder 6">
            <a:extLst>
              <a:ext uri="{FF2B5EF4-FFF2-40B4-BE49-F238E27FC236}">
                <a16:creationId xmlns:a16="http://schemas.microsoft.com/office/drawing/2014/main" id="{D711103A-7A25-4539-A082-513E95FCC330}"/>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404117550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400300" y="2527299"/>
            <a:ext cx="11227256" cy="3228041"/>
          </a:xfrm>
        </p:spPr>
        <p:txBody>
          <a:bodyPr>
            <a:normAutofit/>
          </a:bodyPr>
          <a:lstStyle/>
          <a:p>
            <a:r>
              <a:rPr lang="en-US" dirty="0"/>
              <a:t>Providing emergency power</a:t>
            </a:r>
          </a:p>
          <a:p>
            <a:r>
              <a:rPr lang="en-US" dirty="0"/>
              <a:t>Testing of emergency power systems (at least annually)</a:t>
            </a:r>
          </a:p>
          <a:p>
            <a:r>
              <a:rPr lang="en-US" dirty="0"/>
              <a:t>A no-smoking policy and how it will be communicated</a:t>
            </a:r>
          </a:p>
          <a:p>
            <a:r>
              <a:rPr lang="en-US" dirty="0"/>
              <a:t>Fire drills</a:t>
            </a:r>
          </a:p>
          <a:p>
            <a:r>
              <a:rPr lang="en-US" dirty="0"/>
              <a:t>Maintenance of:</a:t>
            </a:r>
          </a:p>
          <a:p>
            <a:pPr lvl="1"/>
            <a:r>
              <a:rPr lang="en-US" dirty="0"/>
              <a:t>Smoke detectors</a:t>
            </a:r>
          </a:p>
          <a:p>
            <a:pPr lvl="1"/>
            <a:r>
              <a:rPr lang="en-US" dirty="0"/>
              <a:t>Fire alarms</a:t>
            </a:r>
          </a:p>
          <a:p>
            <a:pPr lvl="1"/>
            <a:r>
              <a:rPr lang="en-US" dirty="0"/>
              <a:t>Fire extinguishers</a:t>
            </a:r>
          </a:p>
        </p:txBody>
      </p:sp>
      <p:sp>
        <p:nvSpPr>
          <p:cNvPr id="604163" name="Content Placeholder 5"/>
          <p:cNvSpPr>
            <a:spLocks noGrp="1"/>
          </p:cNvSpPr>
          <p:nvPr>
            <p:ph idx="1"/>
          </p:nvPr>
        </p:nvSpPr>
        <p:spPr bwMode="auto">
          <a:xfrm>
            <a:off x="901699" y="1412160"/>
            <a:ext cx="10528300" cy="7215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HH7-5A.01: Written policies and procedures are established and implemented that address the HHA's fire safety and emergency power systems.</a:t>
            </a:r>
          </a:p>
        </p:txBody>
      </p:sp>
      <p:sp>
        <p:nvSpPr>
          <p:cNvPr id="5" name="Title 4"/>
          <p:cNvSpPr>
            <a:spLocks noGrp="1"/>
          </p:cNvSpPr>
          <p:nvPr>
            <p:ph type="title"/>
          </p:nvPr>
        </p:nvSpPr>
        <p:spPr>
          <a:xfrm>
            <a:off x="374650" y="536575"/>
            <a:ext cx="11817350" cy="563231"/>
          </a:xfrm>
        </p:spPr>
        <p:txBody>
          <a:bodyPr/>
          <a:lstStyle/>
          <a:p>
            <a:r>
              <a:rPr lang="en-US" sz="3400" dirty="0"/>
              <a:t>Risk Management: Infection and Safety Control</a:t>
            </a:r>
          </a:p>
        </p:txBody>
      </p:sp>
      <p:sp>
        <p:nvSpPr>
          <p:cNvPr id="6" name="Text Placeholder 6">
            <a:extLst>
              <a:ext uri="{FF2B5EF4-FFF2-40B4-BE49-F238E27FC236}">
                <a16:creationId xmlns:a16="http://schemas.microsoft.com/office/drawing/2014/main" id="{44D771BF-B208-4658-B332-EA092161F111}"/>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5884624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lstStyle/>
          <a:p>
            <a:r>
              <a:rPr lang="en-US" dirty="0"/>
              <a:t>Written policies and procedures include safe methods of handling, labeling, storage, transportation, disposal and pick-up of hazardous wastes, hazardous chemicals and/or contaminated materials used in the home/HHA. The HHA follows local, state and federal guidelines.</a:t>
            </a:r>
          </a:p>
        </p:txBody>
      </p:sp>
      <p:sp>
        <p:nvSpPr>
          <p:cNvPr id="605188"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HH7-6A.01: Written policies and procedures are established and implemented for the acceptance, transportation, pickup, and/or disposal of hazardous chemicals and/or contaminated materials used in the provision of patient care.</a:t>
            </a:r>
          </a:p>
        </p:txBody>
      </p:sp>
      <p:sp>
        <p:nvSpPr>
          <p:cNvPr id="5" name="Title 4"/>
          <p:cNvSpPr>
            <a:spLocks noGrp="1"/>
          </p:cNvSpPr>
          <p:nvPr>
            <p:ph type="title"/>
          </p:nvPr>
        </p:nvSpPr>
        <p:spPr/>
        <p:txBody>
          <a:bodyPr/>
          <a:lstStyle/>
          <a:p>
            <a:r>
              <a:rPr lang="en-US" sz="3400" dirty="0"/>
              <a:t>Risk Management: Infection and Safety Control</a:t>
            </a:r>
          </a:p>
        </p:txBody>
      </p:sp>
      <p:sp>
        <p:nvSpPr>
          <p:cNvPr id="605189"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eaLnBrk="1" hangingPunct="1">
              <a:buNone/>
            </a:pPr>
            <a:r>
              <a:rPr lang="en-US" altLang="en-US" dirty="0">
                <a:solidFill>
                  <a:schemeClr val="bg1"/>
                </a:solidFill>
                <a:latin typeface="Apex New Book" pitchFamily="50" charset="0"/>
                <a:ea typeface="Apex New Book" pitchFamily="50" charset="0"/>
                <a:cs typeface="Apex New Book" pitchFamily="50" charset="0"/>
              </a:rPr>
              <a:t>Section 7</a:t>
            </a:r>
          </a:p>
        </p:txBody>
      </p:sp>
      <p:sp>
        <p:nvSpPr>
          <p:cNvPr id="6" name="Text Placeholder 6">
            <a:extLst>
              <a:ext uri="{FF2B5EF4-FFF2-40B4-BE49-F238E27FC236}">
                <a16:creationId xmlns:a16="http://schemas.microsoft.com/office/drawing/2014/main" id="{3D34331D-8DEA-4E49-8ADC-91A18D6807F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3665597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387350" y="378814"/>
            <a:ext cx="11106150" cy="951700"/>
          </a:xfrm>
        </p:spPr>
        <p:txBody>
          <a:bodyPr/>
          <a:lstStyle/>
          <a:p>
            <a:r>
              <a:rPr lang="en-US" altLang="en-US" dirty="0"/>
              <a:t>Separate Entities</a:t>
            </a:r>
          </a:p>
        </p:txBody>
      </p:sp>
      <p:sp>
        <p:nvSpPr>
          <p:cNvPr id="4" name="Content Placeholder 3"/>
          <p:cNvSpPr>
            <a:spLocks noGrp="1"/>
          </p:cNvSpPr>
          <p:nvPr>
            <p:ph type="body" sz="quarter" idx="10"/>
          </p:nvPr>
        </p:nvSpPr>
        <p:spPr>
          <a:xfrm>
            <a:off x="387350" y="1435100"/>
            <a:ext cx="11106150" cy="4381500"/>
          </a:xfrm>
        </p:spPr>
        <p:txBody>
          <a:bodyPr/>
          <a:lstStyle/>
          <a:p>
            <a:r>
              <a:rPr lang="en-US" dirty="0"/>
              <a:t>The following criteria should be considered in making a decision regarding whether a separate entity exists:</a:t>
            </a:r>
          </a:p>
          <a:p>
            <a:r>
              <a:rPr lang="en-US" dirty="0"/>
              <a:t>Operation of the home health agency</a:t>
            </a:r>
          </a:p>
          <a:p>
            <a:pPr lvl="1"/>
            <a:r>
              <a:rPr lang="en-US" dirty="0"/>
              <a:t>Are there separate policies and procedures?</a:t>
            </a:r>
          </a:p>
          <a:p>
            <a:pPr lvl="1"/>
            <a:r>
              <a:rPr lang="en-US" dirty="0"/>
              <a:t>Are there separate clinical records for patients receiving home health and private duty services?</a:t>
            </a:r>
          </a:p>
          <a:p>
            <a:pPr lvl="1"/>
            <a:r>
              <a:rPr lang="en-US" dirty="0"/>
              <a:t>Are personnel identified as belonging to one program or the other and are their personnel records separated?</a:t>
            </a:r>
          </a:p>
          <a:p>
            <a:pPr lvl="1"/>
            <a:r>
              <a:rPr lang="en-US" dirty="0"/>
              <a:t>Are there separate budgets?</a:t>
            </a:r>
          </a:p>
          <a:p>
            <a:pPr lvl="1"/>
            <a:r>
              <a:rPr lang="en-US" dirty="0"/>
              <a:t>If the state requires a license for home health, is the agency licensed separately for private duty?</a:t>
            </a:r>
          </a:p>
          <a:p>
            <a:pPr lvl="1"/>
            <a:endParaRPr lang="en-US" dirty="0"/>
          </a:p>
        </p:txBody>
      </p:sp>
    </p:spTree>
    <p:extLst>
      <p:ext uri="{BB962C8B-B14F-4D97-AF65-F5344CB8AC3E}">
        <p14:creationId xmlns:p14="http://schemas.microsoft.com/office/powerpoint/2010/main" val="1277371648"/>
      </p:ext>
    </p:extLst>
  </p:cSld>
  <p:clrMapOvr>
    <a:masterClrMapping/>
  </p:clrMapOvr>
  <p:transition spd="slow" advTm="81041"/>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p:txBody>
          <a:bodyPr/>
          <a:lstStyle/>
          <a:p>
            <a:r>
              <a:rPr lang="en-US" dirty="0"/>
              <a:t>OSHA's Hazard Communication Standard detailing:</a:t>
            </a:r>
          </a:p>
          <a:p>
            <a:pPr marL="742950" lvl="1" indent="-285750"/>
            <a:r>
              <a:rPr lang="en-US" dirty="0"/>
              <a:t>The labeling of containers of hazardous chemicals and/or materials with the identity of the material and the appropriate hazard warnings</a:t>
            </a:r>
          </a:p>
          <a:p>
            <a:pPr marL="742950" lvl="1" indent="-285750"/>
            <a:r>
              <a:rPr lang="en-US" dirty="0"/>
              <a:t>Current Safety Data Sheet (SDS) must be accessible to personnel</a:t>
            </a:r>
          </a:p>
          <a:p>
            <a:pPr marL="742950" lvl="1" indent="-285750"/>
            <a:r>
              <a:rPr lang="en-US" dirty="0"/>
              <a:t>The proper use, storage, and disposal of hazardous chemicals and/or materials</a:t>
            </a:r>
          </a:p>
          <a:p>
            <a:pPr marL="742950" lvl="1" indent="-285750"/>
            <a:r>
              <a:rPr lang="en-US" dirty="0"/>
              <a:t>The use of appropriate personal protective equipment (PPE)</a:t>
            </a:r>
          </a:p>
        </p:txBody>
      </p:sp>
      <p:sp>
        <p:nvSpPr>
          <p:cNvPr id="605188"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HH7-6B.01: Written policies and procedures are established and implemented for following OSHA's Hazard Communication Standard that describe appropriate labeling of hazardous chemicals and/or materials, instructions for use, and storage and disposal requirements.</a:t>
            </a:r>
          </a:p>
        </p:txBody>
      </p:sp>
      <p:sp>
        <p:nvSpPr>
          <p:cNvPr id="5" name="Title 4"/>
          <p:cNvSpPr>
            <a:spLocks noGrp="1"/>
          </p:cNvSpPr>
          <p:nvPr>
            <p:ph type="title"/>
          </p:nvPr>
        </p:nvSpPr>
        <p:spPr/>
        <p:txBody>
          <a:bodyPr/>
          <a:lstStyle/>
          <a:p>
            <a:r>
              <a:rPr lang="en-US" sz="3400" dirty="0"/>
              <a:t>Risk Management: Infection and Safety Control</a:t>
            </a:r>
          </a:p>
        </p:txBody>
      </p:sp>
      <p:sp>
        <p:nvSpPr>
          <p:cNvPr id="6" name="Text Placeholder 6">
            <a:extLst>
              <a:ext uri="{FF2B5EF4-FFF2-40B4-BE49-F238E27FC236}">
                <a16:creationId xmlns:a16="http://schemas.microsoft.com/office/drawing/2014/main" id="{456F104B-1E9A-400B-ABD1-F3C768CD8DE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56703861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1"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Process for reporting, monitoring, investigating and documenting a variance.</a:t>
            </a:r>
          </a:p>
          <a:p>
            <a:r>
              <a:rPr lang="en-US" altLang="en-US" dirty="0"/>
              <a:t>There is a standardized form developed by the HHA used to report incidents. </a:t>
            </a:r>
          </a:p>
          <a:p>
            <a:r>
              <a:rPr lang="en-US" altLang="en-US" dirty="0"/>
              <a:t>The HHA documents all incidents, accidents, variances, and unusual occurrences. </a:t>
            </a:r>
          </a:p>
          <a:p>
            <a:r>
              <a:rPr lang="en-US" altLang="en-US" dirty="0"/>
              <a:t>The reports are distributed to management and the governing body/owner and are reported as required by applicable law and regulation. </a:t>
            </a:r>
          </a:p>
          <a:p>
            <a:r>
              <a:rPr lang="en-US" altLang="en-US" dirty="0"/>
              <a:t>This data is included in the Performance Improvement program. The HHA assesses and utilizes the data for reducing further safety risks.</a:t>
            </a:r>
          </a:p>
        </p:txBody>
      </p:sp>
      <p:sp>
        <p:nvSpPr>
          <p:cNvPr id="606212"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HH7-7A.01: Written policies and procedures are established and implemented for identifying, monitoring, reporting, investigating, and documenting all incidents, accidents, variances, or unusual occurrences involving personnel.</a:t>
            </a:r>
          </a:p>
        </p:txBody>
      </p:sp>
      <p:sp>
        <p:nvSpPr>
          <p:cNvPr id="5" name="Title 4"/>
          <p:cNvSpPr>
            <a:spLocks noGrp="1"/>
          </p:cNvSpPr>
          <p:nvPr>
            <p:ph type="title"/>
          </p:nvPr>
        </p:nvSpPr>
        <p:spPr/>
        <p:txBody>
          <a:bodyPr/>
          <a:lstStyle/>
          <a:p>
            <a:r>
              <a:rPr lang="en-US" sz="3400" dirty="0"/>
              <a:t>Risk Management: Infection and Safety Control</a:t>
            </a:r>
          </a:p>
        </p:txBody>
      </p:sp>
      <p:sp>
        <p:nvSpPr>
          <p:cNvPr id="606213" name="Text Placeholder 2"/>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eaLnBrk="1" hangingPunct="1">
              <a:buNone/>
            </a:pPr>
            <a:r>
              <a:rPr lang="en-US" altLang="en-US" dirty="0">
                <a:solidFill>
                  <a:schemeClr val="bg1"/>
                </a:solidFill>
                <a:latin typeface="Apex New Book" pitchFamily="50" charset="0"/>
                <a:ea typeface="Apex New Book" pitchFamily="50" charset="0"/>
                <a:cs typeface="Apex New Book" pitchFamily="50" charset="0"/>
              </a:rPr>
              <a:t>Section 7</a:t>
            </a:r>
          </a:p>
        </p:txBody>
      </p:sp>
      <p:sp>
        <p:nvSpPr>
          <p:cNvPr id="6" name="Text Placeholder 6">
            <a:extLst>
              <a:ext uri="{FF2B5EF4-FFF2-40B4-BE49-F238E27FC236}">
                <a16:creationId xmlns:a16="http://schemas.microsoft.com/office/drawing/2014/main" id="{CEC230C4-4BF4-417E-A131-F1985EA7D823}"/>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162110393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Policies and procedures for the use of equipment in the performance of conducting </a:t>
            </a:r>
            <a:r>
              <a:rPr lang="en-US"/>
              <a:t>waived </a:t>
            </a:r>
            <a:br>
              <a:rPr lang="en-US"/>
            </a:br>
            <a:r>
              <a:rPr lang="en-US"/>
              <a:t>tests </a:t>
            </a:r>
            <a:r>
              <a:rPr lang="en-US" dirty="0"/>
              <a:t>include:</a:t>
            </a:r>
          </a:p>
          <a:p>
            <a:pPr marL="742950" lvl="1" indent="-285750"/>
            <a:r>
              <a:rPr lang="en-US" dirty="0"/>
              <a:t>Instructions for using the equipment</a:t>
            </a:r>
          </a:p>
          <a:p>
            <a:pPr marL="742950" lvl="1" indent="-285750"/>
            <a:r>
              <a:rPr lang="en-US" dirty="0"/>
              <a:t>The frequency of conducting equipment calibration, cleaning, testing and maintenance</a:t>
            </a:r>
          </a:p>
          <a:p>
            <a:pPr marL="742950" lvl="1" indent="-285750"/>
            <a:r>
              <a:rPr lang="en-US" dirty="0"/>
              <a:t>Quality control procedures</a:t>
            </a:r>
          </a:p>
        </p:txBody>
      </p:sp>
      <p:sp>
        <p:nvSpPr>
          <p:cNvPr id="607235"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HH7-8A.01: Written policies and procedures are established and implemented for the use of equipment in the performance of conducting waived tests.</a:t>
            </a:r>
          </a:p>
        </p:txBody>
      </p:sp>
      <p:sp>
        <p:nvSpPr>
          <p:cNvPr id="5" name="Title 4"/>
          <p:cNvSpPr>
            <a:spLocks noGrp="1"/>
          </p:cNvSpPr>
          <p:nvPr>
            <p:ph type="title"/>
          </p:nvPr>
        </p:nvSpPr>
        <p:spPr/>
        <p:txBody>
          <a:bodyPr/>
          <a:lstStyle/>
          <a:p>
            <a:r>
              <a:rPr lang="en-US" sz="3400" dirty="0"/>
              <a:t>Risk Management: Infection and Safety Control</a:t>
            </a:r>
          </a:p>
        </p:txBody>
      </p:sp>
      <p:sp>
        <p:nvSpPr>
          <p:cNvPr id="6" name="Text Placeholder 6">
            <a:extLst>
              <a:ext uri="{FF2B5EF4-FFF2-40B4-BE49-F238E27FC236}">
                <a16:creationId xmlns:a16="http://schemas.microsoft.com/office/drawing/2014/main" id="{E3DA7E91-16A2-4220-A146-ADAACB18E664}"/>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326691460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Personnel implement the policies and procedures for the use of the HHA's equipment/supplies </a:t>
            </a:r>
            <a:br>
              <a:rPr lang="en-US" altLang="en-US" dirty="0"/>
            </a:br>
            <a:r>
              <a:rPr lang="en-US" altLang="en-US" dirty="0"/>
              <a:t>in the provision of care to the patient. </a:t>
            </a:r>
          </a:p>
          <a:p>
            <a:r>
              <a:rPr lang="en-US" altLang="en-US" dirty="0"/>
              <a:t>The cleaning and maintenance of equipment used in the provision of care is documented. </a:t>
            </a:r>
          </a:p>
          <a:p>
            <a:r>
              <a:rPr lang="en-US" altLang="en-US" dirty="0"/>
              <a:t>Supplies used in the provision of care are also documented.</a:t>
            </a:r>
          </a:p>
        </p:txBody>
      </p:sp>
      <p:sp>
        <p:nvSpPr>
          <p:cNvPr id="608259"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HH7-9A.01: Written policies and procedures are established and implemented for the use of equipment/supplies in the provision of care to </a:t>
            </a:r>
            <a:br>
              <a:rPr lang="en-US" altLang="en-US" dirty="0"/>
            </a:br>
            <a:r>
              <a:rPr lang="en-US" altLang="en-US" dirty="0"/>
              <a:t>the patient.</a:t>
            </a:r>
          </a:p>
        </p:txBody>
      </p:sp>
      <p:sp>
        <p:nvSpPr>
          <p:cNvPr id="5" name="Title 4"/>
          <p:cNvSpPr>
            <a:spLocks noGrp="1"/>
          </p:cNvSpPr>
          <p:nvPr>
            <p:ph type="title"/>
          </p:nvPr>
        </p:nvSpPr>
        <p:spPr/>
        <p:txBody>
          <a:bodyPr/>
          <a:lstStyle/>
          <a:p>
            <a:r>
              <a:rPr lang="en-US" sz="3400" dirty="0"/>
              <a:t>Risk Management: Infection and Safety Control</a:t>
            </a:r>
          </a:p>
        </p:txBody>
      </p:sp>
      <p:sp>
        <p:nvSpPr>
          <p:cNvPr id="6" name="Text Placeholder 6">
            <a:extLst>
              <a:ext uri="{FF2B5EF4-FFF2-40B4-BE49-F238E27FC236}">
                <a16:creationId xmlns:a16="http://schemas.microsoft.com/office/drawing/2014/main" id="{CABBB5AE-AF7A-4DB6-B2D3-21BEBA9C6B3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1984292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3" name="Text Placeholder 5"/>
          <p:cNvSpPr>
            <a:spLocks noGrp="1"/>
          </p:cNvSpPr>
          <p:nvPr>
            <p:ph type="body" sz="quarter" idx="14"/>
          </p:nvPr>
        </p:nvSpPr>
        <p:spPr bwMode="auto">
          <a:xfrm>
            <a:off x="400300" y="2755408"/>
            <a:ext cx="11227256" cy="29668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Informing patients of their responsibilities.</a:t>
            </a:r>
          </a:p>
          <a:p>
            <a:r>
              <a:rPr lang="en-US" altLang="en-US" dirty="0"/>
              <a:t>Informing patient of right to refuse acceptance of investigational drugs or experimental therapies.</a:t>
            </a:r>
          </a:p>
          <a:p>
            <a:r>
              <a:rPr lang="en-US" altLang="en-US" dirty="0"/>
              <a:t>Informing patient of right to refuse participation in research and clinical studies.</a:t>
            </a:r>
          </a:p>
          <a:p>
            <a:r>
              <a:rPr lang="en-US" altLang="en-US" dirty="0"/>
              <a:t>Notifying patients that they will not be discriminated against for refusal to participate in research and clinical studies.</a:t>
            </a:r>
          </a:p>
          <a:p>
            <a:r>
              <a:rPr lang="en-US" altLang="en-US" dirty="0"/>
              <a:t>Stating which personnel are administering investigational medications/treatments.</a:t>
            </a:r>
          </a:p>
          <a:p>
            <a:r>
              <a:rPr lang="en-US" altLang="en-US" dirty="0"/>
              <a:t>Describing personnel monitoring a patient's response to investigational medications/treatments.</a:t>
            </a:r>
          </a:p>
          <a:p>
            <a:r>
              <a:rPr lang="en-US" altLang="en-US" dirty="0"/>
              <a:t>Identifying the responsibility for obtaining informed consent.</a:t>
            </a:r>
          </a:p>
          <a:p>
            <a:r>
              <a:rPr lang="en-US" altLang="en-US" dirty="0"/>
              <a:t>Defining the use of experimental and investigational drugs and other atypical treatments </a:t>
            </a:r>
            <a:br>
              <a:rPr lang="en-US" altLang="en-US" dirty="0"/>
            </a:br>
            <a:r>
              <a:rPr lang="en-US" altLang="en-US" dirty="0"/>
              <a:t>and interventions.</a:t>
            </a:r>
          </a:p>
        </p:txBody>
      </p:sp>
      <p:sp>
        <p:nvSpPr>
          <p:cNvPr id="609284"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HH7-10A.01: Written policies and procedures are established and implemented for participating in clinical research/experimental therapies and/or administering investigational drugs.</a:t>
            </a:r>
          </a:p>
        </p:txBody>
      </p:sp>
      <p:sp>
        <p:nvSpPr>
          <p:cNvPr id="5" name="Title 4"/>
          <p:cNvSpPr>
            <a:spLocks noGrp="1"/>
          </p:cNvSpPr>
          <p:nvPr>
            <p:ph type="title"/>
          </p:nvPr>
        </p:nvSpPr>
        <p:spPr/>
        <p:txBody>
          <a:bodyPr/>
          <a:lstStyle/>
          <a:p>
            <a:r>
              <a:rPr lang="en-US" sz="3400" dirty="0"/>
              <a:t>Risk Management: Infection and Safety Control</a:t>
            </a:r>
          </a:p>
        </p:txBody>
      </p:sp>
      <p:sp>
        <p:nvSpPr>
          <p:cNvPr id="609285"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eaLnBrk="1" hangingPunct="1">
              <a:buNone/>
            </a:pPr>
            <a:r>
              <a:rPr lang="en-US" altLang="en-US" dirty="0">
                <a:solidFill>
                  <a:schemeClr val="bg1"/>
                </a:solidFill>
                <a:latin typeface="Apex New Book" pitchFamily="50" charset="0"/>
                <a:ea typeface="Apex New Book" pitchFamily="50" charset="0"/>
                <a:cs typeface="Apex New Book" pitchFamily="50" charset="0"/>
              </a:rPr>
              <a:t>Section 7</a:t>
            </a:r>
          </a:p>
        </p:txBody>
      </p:sp>
      <p:sp>
        <p:nvSpPr>
          <p:cNvPr id="9" name="Text Placeholder 6">
            <a:extLst>
              <a:ext uri="{FF2B5EF4-FFF2-40B4-BE49-F238E27FC236}">
                <a16:creationId xmlns:a16="http://schemas.microsoft.com/office/drawing/2014/main" id="{17D1E168-12D3-46B5-BE32-01D80CF4C757}"/>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#7</a:t>
            </a:r>
          </a:p>
        </p:txBody>
      </p:sp>
    </p:spTree>
    <p:extLst>
      <p:ext uri="{BB962C8B-B14F-4D97-AF65-F5344CB8AC3E}">
        <p14:creationId xmlns:p14="http://schemas.microsoft.com/office/powerpoint/2010/main" val="292822312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Tips for Compliance</a:t>
            </a:r>
          </a:p>
        </p:txBody>
      </p:sp>
      <p:sp>
        <p:nvSpPr>
          <p:cNvPr id="5" name="Text Placeholder 4"/>
          <p:cNvSpPr>
            <a:spLocks noGrp="1"/>
          </p:cNvSpPr>
          <p:nvPr>
            <p:ph type="body" sz="quarter" idx="10"/>
          </p:nvPr>
        </p:nvSpPr>
        <p:spPr/>
        <p:txBody>
          <a:bodyPr/>
          <a:lstStyle/>
          <a:p>
            <a:r>
              <a:rPr lang="en-US" dirty="0"/>
              <a:t>Infection control plan</a:t>
            </a:r>
          </a:p>
          <a:p>
            <a:pPr lvl="1"/>
            <a:r>
              <a:rPr lang="en-US" dirty="0"/>
              <a:t>Staff in-service records</a:t>
            </a:r>
          </a:p>
          <a:p>
            <a:pPr lvl="1"/>
            <a:r>
              <a:rPr lang="en-US" dirty="0"/>
              <a:t>Patient education materials</a:t>
            </a:r>
          </a:p>
          <a:p>
            <a:r>
              <a:rPr lang="en-US" dirty="0"/>
              <a:t>Evidence of office safety</a:t>
            </a:r>
          </a:p>
          <a:p>
            <a:pPr lvl="1"/>
            <a:r>
              <a:rPr lang="en-US" dirty="0"/>
              <a:t>Fire drill results</a:t>
            </a:r>
          </a:p>
          <a:p>
            <a:pPr lvl="1"/>
            <a:r>
              <a:rPr lang="en-US" dirty="0"/>
              <a:t>Testing of emergency power systems</a:t>
            </a:r>
          </a:p>
          <a:p>
            <a:r>
              <a:rPr lang="en-US" dirty="0"/>
              <a:t>Standardized form for reporting of employee incidents</a:t>
            </a:r>
          </a:p>
          <a:p>
            <a:r>
              <a:rPr lang="en-US" dirty="0"/>
              <a:t>Safety and maintenance logs for any agency issued equipment</a:t>
            </a:r>
          </a:p>
          <a:p>
            <a:r>
              <a:rPr lang="en-US" dirty="0"/>
              <a:t>Check for expired supplies in the supply closet </a:t>
            </a:r>
          </a:p>
          <a:p>
            <a:endParaRPr lang="en-US" dirty="0"/>
          </a:p>
        </p:txBody>
      </p:sp>
    </p:spTree>
    <p:extLst>
      <p:ext uri="{BB962C8B-B14F-4D97-AF65-F5344CB8AC3E}">
        <p14:creationId xmlns:p14="http://schemas.microsoft.com/office/powerpoint/2010/main" val="78709893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Tips for Compliance</a:t>
            </a:r>
          </a:p>
        </p:txBody>
      </p:sp>
      <p:sp>
        <p:nvSpPr>
          <p:cNvPr id="5" name="Text Placeholder 4"/>
          <p:cNvSpPr>
            <a:spLocks noGrp="1"/>
          </p:cNvSpPr>
          <p:nvPr>
            <p:ph type="body" sz="quarter" idx="10"/>
          </p:nvPr>
        </p:nvSpPr>
        <p:spPr>
          <a:xfrm>
            <a:off x="387350" y="1435100"/>
            <a:ext cx="11106150" cy="4381500"/>
          </a:xfrm>
        </p:spPr>
        <p:txBody>
          <a:bodyPr/>
          <a:lstStyle/>
          <a:p>
            <a:r>
              <a:rPr lang="en-US" dirty="0"/>
              <a:t>Emergency Preparedness</a:t>
            </a:r>
          </a:p>
          <a:p>
            <a:pPr lvl="1"/>
            <a:r>
              <a:rPr lang="en-US" dirty="0"/>
              <a:t>All-hazards risk assessment</a:t>
            </a:r>
          </a:p>
          <a:p>
            <a:pPr lvl="1"/>
            <a:r>
              <a:rPr lang="en-US" dirty="0"/>
              <a:t>Communication plan is specific to the contact information for your area</a:t>
            </a:r>
          </a:p>
          <a:p>
            <a:pPr lvl="1"/>
            <a:r>
              <a:rPr lang="en-US" dirty="0"/>
              <a:t>Policies address the specific strategies based on the all-hazards risk assessment</a:t>
            </a:r>
          </a:p>
          <a:p>
            <a:pPr lvl="1"/>
            <a:r>
              <a:rPr lang="en-US" dirty="0"/>
              <a:t>One test/drill is conducted annually, alternating type of drill</a:t>
            </a:r>
          </a:p>
          <a:p>
            <a:pPr lvl="2"/>
            <a:r>
              <a:rPr lang="en-US" dirty="0"/>
              <a:t>Community-based drill or facility-based drill if unable to participate in a community-based drill </a:t>
            </a:r>
          </a:p>
          <a:p>
            <a:pPr lvl="2"/>
            <a:r>
              <a:rPr lang="en-US" dirty="0"/>
              <a:t>Tabletop drill or workshop that meets the requirements</a:t>
            </a:r>
          </a:p>
          <a:p>
            <a:pPr lvl="1"/>
            <a:r>
              <a:rPr lang="en-US" dirty="0"/>
              <a:t>All components of the plan are to be reviewed and updated at least every </a:t>
            </a:r>
            <a:br>
              <a:rPr lang="en-US" dirty="0"/>
            </a:br>
            <a:r>
              <a:rPr lang="en-US" dirty="0"/>
              <a:t>two years</a:t>
            </a:r>
          </a:p>
          <a:p>
            <a:pPr lvl="1"/>
            <a:endParaRPr lang="en-US" dirty="0"/>
          </a:p>
          <a:p>
            <a:endParaRPr lang="en-US" dirty="0"/>
          </a:p>
        </p:txBody>
      </p:sp>
    </p:spTree>
    <p:extLst>
      <p:ext uri="{BB962C8B-B14F-4D97-AF65-F5344CB8AC3E}">
        <p14:creationId xmlns:p14="http://schemas.microsoft.com/office/powerpoint/2010/main" val="75300287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dirty="0"/>
              <a:t>Workbook Tools</a:t>
            </a:r>
          </a:p>
        </p:txBody>
      </p:sp>
      <p:sp>
        <p:nvSpPr>
          <p:cNvPr id="158723" name="Content Placeholder 2"/>
          <p:cNvSpPr>
            <a:spLocks noGrp="1"/>
          </p:cNvSpPr>
          <p:nvPr>
            <p:ph type="body" sz="quarter" idx="10"/>
          </p:nvPr>
        </p:nvSpPr>
        <p:spPr/>
        <p:txBody>
          <a:bodyPr/>
          <a:lstStyle/>
          <a:p>
            <a:r>
              <a:rPr lang="en-US" dirty="0"/>
              <a:t>Compliance Checklist</a:t>
            </a:r>
          </a:p>
          <a:p>
            <a:r>
              <a:rPr lang="en-US" dirty="0"/>
              <a:t>Self-Audit</a:t>
            </a:r>
          </a:p>
          <a:p>
            <a:r>
              <a:rPr lang="en-US" dirty="0"/>
              <a:t>Hints for Developing an Emergency Preparedness Plan</a:t>
            </a:r>
          </a:p>
          <a:p>
            <a:r>
              <a:rPr lang="en-US" dirty="0"/>
              <a:t>Hints for an Infection Control Plan</a:t>
            </a:r>
          </a:p>
          <a:p>
            <a:r>
              <a:rPr lang="en-US" dirty="0"/>
              <a:t>Infection Control Tracking Form</a:t>
            </a:r>
          </a:p>
          <a:p>
            <a:r>
              <a:rPr lang="en-US" dirty="0"/>
              <a:t>Safety Tracking Log</a:t>
            </a:r>
          </a:p>
          <a:p>
            <a:r>
              <a:rPr lang="en-US" dirty="0"/>
              <a:t>Report of Employee Accident Investigation</a:t>
            </a:r>
          </a:p>
          <a:p>
            <a:r>
              <a:rPr lang="en-US" dirty="0"/>
              <a:t>Quality Maintenance Log</a:t>
            </a:r>
          </a:p>
        </p:txBody>
      </p:sp>
    </p:spTree>
    <p:extLst>
      <p:ext uri="{BB962C8B-B14F-4D97-AF65-F5344CB8AC3E}">
        <p14:creationId xmlns:p14="http://schemas.microsoft.com/office/powerpoint/2010/main" val="325278190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133950294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A9C4-450D-3A45-ADF1-AA33995EAEDF}"/>
              </a:ext>
            </a:extLst>
          </p:cNvPr>
          <p:cNvSpPr>
            <a:spLocks noGrp="1"/>
          </p:cNvSpPr>
          <p:nvPr>
            <p:ph type="ctrTitle"/>
          </p:nvPr>
        </p:nvSpPr>
        <p:spPr/>
        <p:txBody>
          <a:bodyPr/>
          <a:lstStyle/>
          <a:p>
            <a:r>
              <a:rPr lang="en-US" dirty="0"/>
              <a:t>Questions?</a:t>
            </a:r>
          </a:p>
        </p:txBody>
      </p:sp>
    </p:spTree>
    <p:extLst>
      <p:ext uri="{BB962C8B-B14F-4D97-AF65-F5344CB8AC3E}">
        <p14:creationId xmlns:p14="http://schemas.microsoft.com/office/powerpoint/2010/main" val="3762988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387350" y="378814"/>
            <a:ext cx="11106150" cy="951700"/>
          </a:xfrm>
        </p:spPr>
        <p:txBody>
          <a:bodyPr/>
          <a:lstStyle/>
          <a:p>
            <a:r>
              <a:rPr lang="en-US" altLang="en-US" dirty="0"/>
              <a:t>Separate Entities</a:t>
            </a:r>
          </a:p>
        </p:txBody>
      </p:sp>
      <p:sp>
        <p:nvSpPr>
          <p:cNvPr id="3" name="Content Placeholder 2"/>
          <p:cNvSpPr>
            <a:spLocks noGrp="1"/>
          </p:cNvSpPr>
          <p:nvPr>
            <p:ph type="body" sz="quarter" idx="10"/>
          </p:nvPr>
        </p:nvSpPr>
        <p:spPr>
          <a:xfrm>
            <a:off x="387350" y="1435100"/>
            <a:ext cx="10486298" cy="4381500"/>
          </a:xfrm>
        </p:spPr>
        <p:txBody>
          <a:bodyPr/>
          <a:lstStyle/>
          <a:p>
            <a:r>
              <a:rPr lang="en-US" dirty="0"/>
              <a:t>Consumer Awareness</a:t>
            </a:r>
          </a:p>
          <a:p>
            <a:pPr lvl="1"/>
            <a:r>
              <a:rPr lang="en-US" dirty="0"/>
              <a:t>Review marketing materials for distinction between the programs.</a:t>
            </a:r>
          </a:p>
          <a:p>
            <a:pPr lvl="1"/>
            <a:r>
              <a:rPr lang="en-US" dirty="0"/>
              <a:t>Written material should clearly identify the home health agency as separate and distinct from other programs, departments, or other entities of the organization.</a:t>
            </a:r>
          </a:p>
          <a:p>
            <a:r>
              <a:rPr lang="en-US" dirty="0"/>
              <a:t>Staff Awareness</a:t>
            </a:r>
          </a:p>
          <a:p>
            <a:pPr lvl="1"/>
            <a:r>
              <a:rPr lang="en-US" dirty="0"/>
              <a:t>Staff should be able to identify the difference in services they provide for </a:t>
            </a:r>
            <a:br>
              <a:rPr lang="en-US" dirty="0"/>
            </a:br>
            <a:r>
              <a:rPr lang="en-US" dirty="0"/>
              <a:t>the home health agency and other programs, departments, or entities of </a:t>
            </a:r>
            <a:br>
              <a:rPr lang="en-US" dirty="0"/>
            </a:br>
            <a:r>
              <a:rPr lang="en-US" dirty="0"/>
              <a:t>the organization.</a:t>
            </a:r>
          </a:p>
          <a:p>
            <a:pPr lvl="1"/>
            <a:r>
              <a:rPr lang="en-US" dirty="0"/>
              <a:t>Staff who divide time between the separate entities must be appropriately trained and meet the qualifications for home health services.</a:t>
            </a:r>
          </a:p>
          <a:p>
            <a:endParaRPr lang="en-US" dirty="0"/>
          </a:p>
        </p:txBody>
      </p:sp>
    </p:spTree>
    <p:extLst>
      <p:ext uri="{BB962C8B-B14F-4D97-AF65-F5344CB8AC3E}">
        <p14:creationId xmlns:p14="http://schemas.microsoft.com/office/powerpoint/2010/main" val="3423133652"/>
      </p:ext>
    </p:extLst>
  </p:cSld>
  <p:clrMapOvr>
    <a:masterClrMapping/>
  </p:clrMapOvr>
  <p:transition spd="slow"/>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5"/>
          <p:cNvSpPr>
            <a:spLocks noGrp="1"/>
          </p:cNvSpPr>
          <p:nvPr>
            <p:ph type="ctrTitle"/>
          </p:nvPr>
        </p:nvSpPr>
        <p:spPr bwMode="auto"/>
        <p:txBody>
          <a:bodyPr>
            <a:normAutofit/>
          </a:bodyPr>
          <a:lstStyle/>
          <a:p>
            <a:br>
              <a:rPr lang="en-US" dirty="0"/>
            </a:br>
            <a:r>
              <a:rPr lang="en-US" dirty="0"/>
              <a:t>Questions?</a:t>
            </a:r>
          </a:p>
        </p:txBody>
      </p:sp>
      <p:sp>
        <p:nvSpPr>
          <p:cNvPr id="2" name="Subtitle 1"/>
          <p:cNvSpPr>
            <a:spLocks noGrp="1"/>
          </p:cNvSpPr>
          <p:nvPr>
            <p:ph type="subTitle" idx="1"/>
          </p:nvPr>
        </p:nvSpPr>
        <p:spPr/>
        <p:txBody>
          <a:bodyPr/>
          <a:lstStyle/>
          <a:p>
            <a:r>
              <a:rPr lang="en-US" altLang="en-US" dirty="0"/>
              <a:t>Call (855) 937-2242  |  achc.org</a:t>
            </a:r>
            <a:endParaRPr lang="en-US" dirty="0"/>
          </a:p>
        </p:txBody>
      </p:sp>
    </p:spTree>
    <p:extLst>
      <p:ext uri="{BB962C8B-B14F-4D97-AF65-F5344CB8AC3E}">
        <p14:creationId xmlns:p14="http://schemas.microsoft.com/office/powerpoint/2010/main" val="2950126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3891826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5"/>
          <p:cNvSpPr>
            <a:spLocks noGrp="1"/>
          </p:cNvSpPr>
          <p:nvPr>
            <p:ph type="ctrTitle"/>
          </p:nvPr>
        </p:nvSpPr>
        <p:spPr bwMode="auto">
          <a:xfrm>
            <a:off x="568960" y="2052320"/>
            <a:ext cx="6471920" cy="2198508"/>
          </a:xfrm>
        </p:spPr>
        <p:txBody>
          <a:bodyPr>
            <a:normAutofit/>
          </a:bodyPr>
          <a:lstStyle/>
          <a:p>
            <a:r>
              <a:rPr lang="en-US" dirty="0"/>
              <a:t>Achieving A Successful Survey Outcome</a:t>
            </a:r>
          </a:p>
        </p:txBody>
      </p:sp>
      <p:sp>
        <p:nvSpPr>
          <p:cNvPr id="2" name="Subtitle 1"/>
          <p:cNvSpPr>
            <a:spLocks noGrp="1"/>
          </p:cNvSpPr>
          <p:nvPr>
            <p:ph type="subTitle" idx="1"/>
          </p:nvPr>
        </p:nvSpPr>
        <p:spPr>
          <a:xfrm>
            <a:off x="568960" y="4362097"/>
            <a:ext cx="6471920" cy="1219200"/>
          </a:xfrm>
        </p:spPr>
        <p:txBody>
          <a:bodyPr/>
          <a:lstStyle/>
          <a:p>
            <a:r>
              <a:rPr lang="en-US" dirty="0"/>
              <a:t>Pre-Survey Preparation</a:t>
            </a:r>
          </a:p>
        </p:txBody>
      </p:sp>
    </p:spTree>
    <p:extLst>
      <p:ext uri="{BB962C8B-B14F-4D97-AF65-F5344CB8AC3E}">
        <p14:creationId xmlns:p14="http://schemas.microsoft.com/office/powerpoint/2010/main" val="2501367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spect="1" noChangeArrowheads="1"/>
          </p:cNvSpPr>
          <p:nvPr>
            <p:ph type="title"/>
          </p:nvPr>
        </p:nvSpPr>
        <p:spPr>
          <a:xfrm>
            <a:off x="387350" y="378814"/>
            <a:ext cx="11106150" cy="951700"/>
          </a:xfrm>
        </p:spPr>
        <p:txBody>
          <a:bodyPr/>
          <a:lstStyle/>
          <a:p>
            <a:r>
              <a:rPr lang="en-US" altLang="en-US" dirty="0"/>
              <a:t>Optimize Your Workshop Experience </a:t>
            </a:r>
          </a:p>
        </p:txBody>
      </p:sp>
      <p:sp>
        <p:nvSpPr>
          <p:cNvPr id="68611" name="Rectangle 3"/>
          <p:cNvSpPr>
            <a:spLocks noGrp="1" noChangeAspect="1" noChangeArrowheads="1"/>
          </p:cNvSpPr>
          <p:nvPr>
            <p:ph type="body" sz="quarter" idx="10"/>
          </p:nvPr>
        </p:nvSpPr>
        <p:spPr>
          <a:xfrm>
            <a:off x="387350" y="1435100"/>
            <a:ext cx="11106150" cy="4381500"/>
          </a:xfrm>
        </p:spPr>
        <p:txBody>
          <a:bodyPr>
            <a:normAutofit/>
          </a:bodyPr>
          <a:lstStyle/>
          <a:p>
            <a:r>
              <a:rPr lang="en-US" altLang="en-US" dirty="0"/>
              <a:t>During our presentation</a:t>
            </a:r>
          </a:p>
          <a:p>
            <a:pPr lvl="1"/>
            <a:r>
              <a:rPr lang="en-US" altLang="en-US" dirty="0"/>
              <a:t>Use the Questions feature in the GoToWebinar navigation pane to ask your questions throughout the presentation</a:t>
            </a:r>
          </a:p>
          <a:p>
            <a:r>
              <a:rPr lang="en-US" altLang="en-US" dirty="0"/>
              <a:t>During the live Q&amp;A</a:t>
            </a:r>
          </a:p>
          <a:p>
            <a:pPr lvl="1"/>
            <a:r>
              <a:rPr lang="en-US" altLang="en-US" dirty="0"/>
              <a:t>Type in the Questions box you would like to ask a question (or use the raise your hand feature)</a:t>
            </a:r>
          </a:p>
          <a:p>
            <a:pPr lvl="1"/>
            <a:r>
              <a:rPr lang="en-US" altLang="en-US" dirty="0"/>
              <a:t>Our team will recognize you and unmute your mic</a:t>
            </a:r>
            <a:endParaRPr lang="en-US" altLang="en-US" dirty="0">
              <a:sym typeface="Wingdings" panose="05000000000000000000" pitchFamily="2" charset="2"/>
            </a:endParaRPr>
          </a:p>
          <a:p>
            <a:pPr lvl="1"/>
            <a:r>
              <a:rPr lang="en-US" altLang="en-US" dirty="0">
                <a:sym typeface="Wingdings" panose="05000000000000000000" pitchFamily="2" charset="2"/>
              </a:rPr>
              <a:t>Help us to make the information personal to your business!</a:t>
            </a:r>
          </a:p>
          <a:p>
            <a:r>
              <a:rPr lang="en-US" altLang="en-US" dirty="0">
                <a:sym typeface="Wingdings" panose="05000000000000000000" pitchFamily="2" charset="2"/>
              </a:rPr>
              <a:t>Since this is a live event, connection issues can happen</a:t>
            </a:r>
          </a:p>
          <a:p>
            <a:pPr lvl="1"/>
            <a:r>
              <a:rPr lang="en-US" altLang="en-US" dirty="0">
                <a:sym typeface="Wingdings" panose="05000000000000000000" pitchFamily="2" charset="2"/>
              </a:rPr>
              <a:t>If on your end, just use the same GoToMeeting link and reconnect</a:t>
            </a:r>
          </a:p>
          <a:p>
            <a:pPr lvl="1"/>
            <a:r>
              <a:rPr lang="en-US" altLang="en-US" dirty="0">
                <a:sym typeface="Wingdings" panose="05000000000000000000" pitchFamily="2" charset="2"/>
              </a:rPr>
              <a:t>If on our end, look for instructions in your email on how we can reconnect </a:t>
            </a:r>
            <a:endParaRPr lang="en-US" altLang="en-US" dirty="0"/>
          </a:p>
          <a:p>
            <a:endParaRPr lang="en-US" altLang="en-US" dirty="0"/>
          </a:p>
        </p:txBody>
      </p:sp>
    </p:spTree>
    <p:extLst>
      <p:ext uri="{BB962C8B-B14F-4D97-AF65-F5344CB8AC3E}">
        <p14:creationId xmlns:p14="http://schemas.microsoft.com/office/powerpoint/2010/main" val="2514536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ACHC Accreditation Guide To Success</a:t>
            </a:r>
          </a:p>
        </p:txBody>
      </p:sp>
      <p:sp>
        <p:nvSpPr>
          <p:cNvPr id="4" name="Content Placeholder 3"/>
          <p:cNvSpPr>
            <a:spLocks noGrp="1"/>
          </p:cNvSpPr>
          <p:nvPr>
            <p:ph type="body" sz="quarter" idx="10"/>
          </p:nvPr>
        </p:nvSpPr>
        <p:spPr>
          <a:xfrm>
            <a:off x="387350" y="1435100"/>
            <a:ext cx="9098173" cy="4381500"/>
          </a:xfrm>
          <a:prstGeom prst="rect">
            <a:avLst/>
          </a:prstGeom>
        </p:spPr>
        <p:txBody>
          <a:bodyPr>
            <a:normAutofit fontScale="92500" lnSpcReduction="10000"/>
          </a:bodyPr>
          <a:lstStyle/>
          <a:p>
            <a:pPr marL="347472" indent="-347472">
              <a:lnSpc>
                <a:spcPct val="110000"/>
              </a:lnSpc>
            </a:pPr>
            <a:r>
              <a:rPr lang="en-US" sz="2400" dirty="0">
                <a:solidFill>
                  <a:schemeClr val="tx1"/>
                </a:solidFill>
              </a:rPr>
              <a:t>Essential Components</a:t>
            </a:r>
          </a:p>
          <a:p>
            <a:pPr lvl="1">
              <a:lnSpc>
                <a:spcPct val="110000"/>
              </a:lnSpc>
            </a:pPr>
            <a:r>
              <a:rPr lang="en-US" dirty="0">
                <a:solidFill>
                  <a:schemeClr val="tx1"/>
                </a:solidFill>
              </a:rPr>
              <a:t>Each ACHC standard contains “Essential Components” that indicate what should be readily identifiable in policies and procedures, personnel records, medical records, etc.</a:t>
            </a:r>
          </a:p>
          <a:p>
            <a:pPr lvl="1">
              <a:lnSpc>
                <a:spcPct val="110000"/>
              </a:lnSpc>
            </a:pPr>
            <a:r>
              <a:rPr lang="en-US" dirty="0">
                <a:solidFill>
                  <a:schemeClr val="tx1"/>
                </a:solidFill>
              </a:rPr>
              <a:t>Each section also contains audit tools, sample policies and procedures, templates, and helpful hints.</a:t>
            </a:r>
          </a:p>
          <a:p>
            <a:pPr marL="347472" indent="-347472">
              <a:lnSpc>
                <a:spcPct val="110000"/>
              </a:lnSpc>
            </a:pPr>
            <a:r>
              <a:rPr lang="en-US" sz="2400" dirty="0">
                <a:solidFill>
                  <a:schemeClr val="tx1"/>
                </a:solidFill>
              </a:rPr>
              <a:t>Other Tools</a:t>
            </a:r>
          </a:p>
          <a:p>
            <a:pPr lvl="1">
              <a:lnSpc>
                <a:spcPct val="110000"/>
              </a:lnSpc>
            </a:pPr>
            <a:r>
              <a:rPr lang="en-US" sz="2000" dirty="0">
                <a:solidFill>
                  <a:schemeClr val="tx1"/>
                </a:solidFill>
              </a:rPr>
              <a:t>Each section contains a compliance checklist and a self-assessment tool to further guide the preparation process.</a:t>
            </a:r>
          </a:p>
          <a:p>
            <a:pPr marL="347472" indent="-347472">
              <a:lnSpc>
                <a:spcPct val="110000"/>
              </a:lnSpc>
            </a:pPr>
            <a:r>
              <a:rPr lang="en-US" sz="2400" dirty="0">
                <a:solidFill>
                  <a:schemeClr val="tx1"/>
                </a:solidFill>
              </a:rPr>
              <a:t>Section Index</a:t>
            </a:r>
          </a:p>
          <a:p>
            <a:pPr lvl="1">
              <a:lnSpc>
                <a:spcPct val="110000"/>
              </a:lnSpc>
            </a:pPr>
            <a:r>
              <a:rPr lang="en-US" sz="2000" dirty="0">
                <a:solidFill>
                  <a:schemeClr val="tx1"/>
                </a:solidFill>
              </a:rPr>
              <a:t>Quickly locate important information for successfully completing the ACHC accreditation process. </a:t>
            </a:r>
          </a:p>
        </p:txBody>
      </p:sp>
      <p:sp>
        <p:nvSpPr>
          <p:cNvPr id="5" name="Oval 4"/>
          <p:cNvSpPr/>
          <p:nvPr/>
        </p:nvSpPr>
        <p:spPr>
          <a:xfrm>
            <a:off x="9344073" y="3154408"/>
            <a:ext cx="2149427" cy="2149427"/>
          </a:xfrm>
          <a:prstGeom prst="ellipse">
            <a:avLst/>
          </a:prstGeom>
          <a:solidFill>
            <a:srgbClr val="B1C8D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4A2B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4299" y="2798285"/>
            <a:ext cx="1777237" cy="2105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071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5478"/>
            <a:ext cx="9144000" cy="547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5672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bwMode="auto">
          <a:xfrm>
            <a:off x="387350" y="378814"/>
            <a:ext cx="11106150" cy="951700"/>
          </a:xfrm>
        </p:spPr>
        <p:txBody>
          <a:bodyPr>
            <a:normAutofit/>
          </a:bodyPr>
          <a:lstStyle/>
          <a:p>
            <a:r>
              <a:rPr lang="en-US" dirty="0"/>
              <a:t>Preparation</a:t>
            </a:r>
          </a:p>
        </p:txBody>
      </p:sp>
      <p:sp>
        <p:nvSpPr>
          <p:cNvPr id="76803" name="Content Placeholder 2"/>
          <p:cNvSpPr>
            <a:spLocks noGrp="1"/>
          </p:cNvSpPr>
          <p:nvPr>
            <p:ph type="body" sz="quarter" idx="10"/>
          </p:nvPr>
        </p:nvSpPr>
        <p:spPr>
          <a:xfrm>
            <a:off x="387350" y="1435100"/>
            <a:ext cx="11106150" cy="4381500"/>
          </a:xfrm>
        </p:spPr>
        <p:txBody>
          <a:bodyPr>
            <a:normAutofit/>
          </a:bodyPr>
          <a:lstStyle/>
          <a:p>
            <a:r>
              <a:rPr lang="en-US" dirty="0"/>
              <a:t>Educate Key Staff:</a:t>
            </a:r>
          </a:p>
          <a:p>
            <a:pPr lvl="1"/>
            <a:r>
              <a:rPr lang="en-US" dirty="0"/>
              <a:t>Clinical staff (employees and contract)</a:t>
            </a:r>
          </a:p>
          <a:p>
            <a:pPr lvl="1"/>
            <a:r>
              <a:rPr lang="en-US" dirty="0"/>
              <a:t>Administrator, Clinical Director, and alternates</a:t>
            </a:r>
          </a:p>
          <a:p>
            <a:pPr lvl="1"/>
            <a:r>
              <a:rPr lang="en-US" dirty="0"/>
              <a:t>Governing body</a:t>
            </a:r>
          </a:p>
          <a:p>
            <a:pPr lvl="1"/>
            <a:r>
              <a:rPr lang="en-US" dirty="0"/>
              <a:t>Patients</a:t>
            </a:r>
          </a:p>
          <a:p>
            <a:r>
              <a:rPr lang="en-US" dirty="0"/>
              <a:t>Prepare Agency:</a:t>
            </a:r>
          </a:p>
          <a:p>
            <a:pPr lvl="1"/>
            <a:r>
              <a:rPr lang="en-US" dirty="0"/>
              <a:t>Human resources</a:t>
            </a:r>
          </a:p>
          <a:p>
            <a:pPr lvl="1"/>
            <a:r>
              <a:rPr lang="en-US" dirty="0"/>
              <a:t>IT/EMR</a:t>
            </a:r>
          </a:p>
          <a:p>
            <a:pPr lvl="1"/>
            <a:r>
              <a:rPr lang="en-US" dirty="0"/>
              <a:t>Office space:</a:t>
            </a:r>
          </a:p>
          <a:p>
            <a:pPr lvl="2"/>
            <a:r>
              <a:rPr lang="en-US" dirty="0"/>
              <a:t>Walk around your agency</a:t>
            </a:r>
          </a:p>
        </p:txBody>
      </p:sp>
    </p:spTree>
    <p:extLst>
      <p:ext uri="{BB962C8B-B14F-4D97-AF65-F5344CB8AC3E}">
        <p14:creationId xmlns:p14="http://schemas.microsoft.com/office/powerpoint/2010/main" val="1692060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50" y="378814"/>
            <a:ext cx="11106150" cy="951700"/>
          </a:xfrm>
        </p:spPr>
        <p:txBody>
          <a:bodyPr/>
          <a:lstStyle/>
          <a:p>
            <a:r>
              <a:rPr lang="en-US" dirty="0"/>
              <a:t>Preparation</a:t>
            </a:r>
          </a:p>
        </p:txBody>
      </p:sp>
      <p:sp>
        <p:nvSpPr>
          <p:cNvPr id="77827" name="Content Placeholder 2"/>
          <p:cNvSpPr>
            <a:spLocks noGrp="1"/>
          </p:cNvSpPr>
          <p:nvPr>
            <p:ph type="body" sz="quarter" idx="10"/>
          </p:nvPr>
        </p:nvSpPr>
        <p:spPr>
          <a:xfrm>
            <a:off x="387350" y="1435100"/>
            <a:ext cx="11106150" cy="4381500"/>
          </a:xfrm>
        </p:spPr>
        <p:txBody>
          <a:bodyPr/>
          <a:lstStyle/>
          <a:p>
            <a:r>
              <a:rPr lang="en-US" dirty="0"/>
              <a:t>Helpful tools in the </a:t>
            </a:r>
            <a:r>
              <a:rPr lang="en-US" i="1" dirty="0"/>
              <a:t>ACHC Accreditation Guide to Success</a:t>
            </a:r>
          </a:p>
          <a:p>
            <a:r>
              <a:rPr lang="en-US" dirty="0"/>
              <a:t>Mock Surveys</a:t>
            </a:r>
          </a:p>
          <a:p>
            <a:pPr lvl="1"/>
            <a:r>
              <a:rPr lang="en-US" dirty="0"/>
              <a:t>Interview Questions — Survey Process </a:t>
            </a:r>
          </a:p>
          <a:p>
            <a:pPr lvl="1"/>
            <a:r>
              <a:rPr lang="en-US" dirty="0"/>
              <a:t>Observation of the environment — Survey Process</a:t>
            </a:r>
          </a:p>
          <a:p>
            <a:pPr lvl="1"/>
            <a:r>
              <a:rPr lang="en-US" dirty="0"/>
              <a:t>Items Needed for the On-Site Visit — Survey Process</a:t>
            </a:r>
          </a:p>
          <a:p>
            <a:pPr lvl="1"/>
            <a:r>
              <a:rPr lang="en-US" dirty="0"/>
              <a:t>Personnel file audits — Section 4 </a:t>
            </a:r>
          </a:p>
          <a:p>
            <a:pPr lvl="1"/>
            <a:r>
              <a:rPr lang="en-US" dirty="0"/>
              <a:t>Home visits — Section 4</a:t>
            </a:r>
          </a:p>
          <a:p>
            <a:pPr lvl="1"/>
            <a:r>
              <a:rPr lang="en-US" dirty="0"/>
              <a:t>Medical chart audits — Section 5 </a:t>
            </a:r>
          </a:p>
          <a:p>
            <a:pPr lvl="1"/>
            <a:r>
              <a:rPr lang="en-US" dirty="0"/>
              <a:t>Medicare CoP Checklist — Customer Central</a:t>
            </a:r>
          </a:p>
        </p:txBody>
      </p:sp>
    </p:spTree>
    <p:extLst>
      <p:ext uri="{BB962C8B-B14F-4D97-AF65-F5344CB8AC3E}">
        <p14:creationId xmlns:p14="http://schemas.microsoft.com/office/powerpoint/2010/main" val="3752298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bwMode="auto">
          <a:xfrm>
            <a:off x="542925" y="379413"/>
            <a:ext cx="11106150" cy="950912"/>
          </a:xfrm>
        </p:spPr>
        <p:txBody>
          <a:bodyPr>
            <a:normAutofit/>
          </a:bodyPr>
          <a:lstStyle/>
          <a:p>
            <a:r>
              <a:rPr lang="en-US" cap="none" dirty="0">
                <a:solidFill>
                  <a:schemeClr val="bg1"/>
                </a:solidFill>
                <a:ea typeface="MS PGothic" charset="0"/>
              </a:rPr>
              <a:t>Items Needed For On-Site Survey</a:t>
            </a:r>
          </a:p>
        </p:txBody>
      </p:sp>
      <p:pic>
        <p:nvPicPr>
          <p:cNvPr id="3075" name="Picture 3"/>
          <p:cNvPicPr>
            <a:picLocks noChangeAspect="1" noChangeArrowheads="1"/>
          </p:cNvPicPr>
          <p:nvPr/>
        </p:nvPicPr>
        <p:blipFill>
          <a:blip r:embed="rId3"/>
          <a:srcRect l="1065" r="1065"/>
          <a:stretch/>
        </p:blipFill>
        <p:spPr bwMode="auto">
          <a:xfrm>
            <a:off x="3483405" y="2188016"/>
            <a:ext cx="2777187" cy="3678412"/>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4"/>
          <a:srcRect l="1628" r="1628"/>
          <a:stretch/>
        </p:blipFill>
        <p:spPr bwMode="auto">
          <a:xfrm>
            <a:off x="8266220" y="2188016"/>
            <a:ext cx="2701120" cy="363759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a:extLst>
              <a:ext uri="{FF2B5EF4-FFF2-40B4-BE49-F238E27FC236}">
                <a16:creationId xmlns:a16="http://schemas.microsoft.com/office/drawing/2014/main" id="{C7140933-435C-6D47-AE1B-6FBFAD40970E}"/>
              </a:ext>
            </a:extLst>
          </p:cNvPr>
          <p:cNvPicPr>
            <a:picLocks noChangeAspect="1" noChangeArrowheads="1"/>
          </p:cNvPicPr>
          <p:nvPr/>
        </p:nvPicPr>
        <p:blipFill>
          <a:blip r:embed="rId5"/>
          <a:srcRect/>
          <a:stretch/>
        </p:blipFill>
        <p:spPr bwMode="auto">
          <a:xfrm>
            <a:off x="1128288" y="1606818"/>
            <a:ext cx="3067999" cy="3995432"/>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rotWithShape="1">
          <a:blip r:embed="rId6"/>
          <a:srcRect t="19" b="5"/>
          <a:stretch/>
        </p:blipFill>
        <p:spPr bwMode="auto">
          <a:xfrm>
            <a:off x="5739164" y="1606818"/>
            <a:ext cx="3068000" cy="398480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41520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idx="4294967295"/>
          </p:nvPr>
        </p:nvSpPr>
        <p:spPr bwMode="auto">
          <a:xfrm>
            <a:off x="542925" y="379413"/>
            <a:ext cx="11106150" cy="950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cap="none" dirty="0">
                <a:solidFill>
                  <a:srgbClr val="FFFFFF"/>
                </a:solidFill>
                <a:ea typeface="MS PGothic" charset="0"/>
              </a:rPr>
              <a:t>Survey Preparation Tools</a:t>
            </a:r>
          </a:p>
        </p:txBody>
      </p:sp>
      <p:pic>
        <p:nvPicPr>
          <p:cNvPr id="79875" name="Picture 2"/>
          <p:cNvPicPr>
            <a:picLocks noGrp="1" noChangeAspect="1" noChangeArrowheads="1"/>
          </p:cNvPicPr>
          <p:nvPr>
            <p:ph idx="4294967295"/>
          </p:nvPr>
        </p:nvPicPr>
        <p:blipFill rotWithShape="1">
          <a:blip r:embed="rId2"/>
          <a:srcRect t="1496" b="4779"/>
          <a:stretch/>
        </p:blipFill>
        <p:spPr>
          <a:xfrm>
            <a:off x="605928" y="1591056"/>
            <a:ext cx="4005263" cy="2668397"/>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8725" name="Picture 5"/>
          <p:cNvPicPr>
            <a:picLocks noChangeAspect="1" noChangeArrowheads="1"/>
          </p:cNvPicPr>
          <p:nvPr/>
        </p:nvPicPr>
        <p:blipFill>
          <a:blip r:embed="rId3"/>
          <a:srcRect/>
          <a:stretch/>
        </p:blipFill>
        <p:spPr bwMode="auto">
          <a:xfrm>
            <a:off x="2045608" y="2271767"/>
            <a:ext cx="3739206" cy="3229060"/>
          </a:xfrm>
          <a:prstGeom prst="rect">
            <a:avLst/>
          </a:prstGeom>
          <a:solidFill>
            <a:srgbClr val="FFFFFF">
              <a:shade val="85000"/>
            </a:srgbClr>
          </a:solidFill>
          <a:ln w="6350" cap="sq">
            <a:solidFill>
              <a:schemeClr val="bg1">
                <a:lumMod val="85000"/>
              </a:schemeClr>
            </a:solidFill>
            <a:miter lim="800000"/>
          </a:ln>
          <a:effectLst/>
          <a:scene3d>
            <a:camera prst="orthographicFront"/>
            <a:lightRig rig="twoPt" dir="t">
              <a:rot lat="0" lon="0" rev="7200000"/>
            </a:lightRig>
          </a:scene3d>
          <a:sp3d>
            <a:bevelT w="25400" h="19050"/>
            <a:contourClr>
              <a:srgbClr val="FFFFFF"/>
            </a:contourClr>
          </a:sp3d>
        </p:spPr>
      </p:pic>
      <p:pic>
        <p:nvPicPr>
          <p:cNvPr id="79877" name="Picture 4"/>
          <p:cNvPicPr>
            <a:picLocks noChangeAspect="1" noChangeArrowheads="1"/>
          </p:cNvPicPr>
          <p:nvPr/>
        </p:nvPicPr>
        <p:blipFill rotWithShape="1">
          <a:blip r:embed="rId4"/>
          <a:srcRect t="-34" b="2460"/>
          <a:stretch/>
        </p:blipFill>
        <p:spPr bwMode="auto">
          <a:xfrm>
            <a:off x="5601012" y="1378540"/>
            <a:ext cx="4977218" cy="38256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8726" name="Picture 6"/>
          <p:cNvPicPr>
            <a:picLocks noChangeAspect="1" noChangeArrowheads="1"/>
          </p:cNvPicPr>
          <p:nvPr/>
        </p:nvPicPr>
        <p:blipFill rotWithShape="1">
          <a:blip r:embed="rId5"/>
          <a:srcRect b="26267"/>
          <a:stretch/>
        </p:blipFill>
        <p:spPr bwMode="auto">
          <a:xfrm>
            <a:off x="6990116" y="2961830"/>
            <a:ext cx="4595956" cy="2983955"/>
          </a:xfrm>
          <a:prstGeom prst="rect">
            <a:avLst/>
          </a:prstGeom>
          <a:noFill/>
          <a:ln w="6350" cap="sq">
            <a:solidFill>
              <a:schemeClr val="bg1">
                <a:lumMod val="85000"/>
              </a:schemeClr>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0434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p:blipFill>
        <p:spPr bwMode="auto">
          <a:xfrm>
            <a:off x="1981588" y="1271586"/>
            <a:ext cx="3787487" cy="4629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srcRect/>
          <a:stretch/>
        </p:blipFill>
        <p:spPr bwMode="auto">
          <a:xfrm>
            <a:off x="6338971" y="1271586"/>
            <a:ext cx="3743356" cy="4629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542925" y="233136"/>
            <a:ext cx="11106150" cy="9509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a:solidFill>
                  <a:srgbClr val="003654"/>
                </a:solidFill>
                <a:latin typeface="Apex New Medium" charset="0"/>
                <a:ea typeface="Apex New Medium" charset="0"/>
                <a:cs typeface="Apex New Medium" charset="0"/>
              </a:defRPr>
            </a:lvl1pPr>
          </a:lstStyle>
          <a:p>
            <a:r>
              <a:rPr lang="en-US" altLang="en-US" cap="none" dirty="0">
                <a:solidFill>
                  <a:schemeClr val="bg1"/>
                </a:solidFill>
                <a:latin typeface="Montserrat Medium" pitchFamily="2" charset="77"/>
                <a:ea typeface="Apex New Medium" panose="02010600040501010103" pitchFamily="2" charset="77"/>
              </a:rPr>
              <a:t>Compliance Checklist</a:t>
            </a:r>
            <a:endParaRPr lang="en-US" cap="none" dirty="0">
              <a:solidFill>
                <a:srgbClr val="FFFFFF"/>
              </a:solidFill>
              <a:latin typeface="Montserrat Medium" pitchFamily="2" charset="77"/>
              <a:ea typeface="MS PGothic" charset="0"/>
            </a:endParaRPr>
          </a:p>
        </p:txBody>
      </p:sp>
      <p:sp>
        <p:nvSpPr>
          <p:cNvPr id="2" name="Rectangle 1"/>
          <p:cNvSpPr/>
          <p:nvPr/>
        </p:nvSpPr>
        <p:spPr>
          <a:xfrm>
            <a:off x="2019869" y="1446663"/>
            <a:ext cx="955343" cy="259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2177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42925" y="250370"/>
            <a:ext cx="11106150" cy="9509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a:solidFill>
                  <a:srgbClr val="003654"/>
                </a:solidFill>
                <a:latin typeface="Apex New Medium" charset="0"/>
                <a:ea typeface="Apex New Medium" charset="0"/>
                <a:cs typeface="Apex New Medium" charset="0"/>
              </a:defRPr>
            </a:lvl1pPr>
          </a:lstStyle>
          <a:p>
            <a:r>
              <a:rPr lang="en-US" altLang="en-US" cap="none" dirty="0">
                <a:solidFill>
                  <a:schemeClr val="bg1"/>
                </a:solidFill>
                <a:latin typeface="Montserrat Medium" pitchFamily="2" charset="77"/>
                <a:ea typeface="Apex New Medium" panose="02010600040501010103" pitchFamily="2" charset="77"/>
              </a:rPr>
              <a:t>Self-Audit</a:t>
            </a:r>
            <a:endParaRPr lang="en-US" cap="none" dirty="0">
              <a:solidFill>
                <a:srgbClr val="FFFFFF"/>
              </a:solidFill>
              <a:latin typeface="Montserrat Medium" pitchFamily="2" charset="77"/>
              <a:ea typeface="MS PGothic" charset="0"/>
            </a:endParaRPr>
          </a:p>
        </p:txBody>
      </p:sp>
      <p:pic>
        <p:nvPicPr>
          <p:cNvPr id="3" name="Picture 2" descr="Graphical user interface, text, application, email&#10;&#10;Description automatically generated">
            <a:extLst>
              <a:ext uri="{FF2B5EF4-FFF2-40B4-BE49-F238E27FC236}">
                <a16:creationId xmlns:a16="http://schemas.microsoft.com/office/drawing/2014/main" id="{F86AFAFC-D434-2D4A-8548-0637F4B41200}"/>
              </a:ext>
            </a:extLst>
          </p:cNvPr>
          <p:cNvPicPr>
            <a:picLocks noChangeAspect="1"/>
          </p:cNvPicPr>
          <p:nvPr/>
        </p:nvPicPr>
        <p:blipFill>
          <a:blip r:embed="rId2"/>
          <a:stretch>
            <a:fillRect/>
          </a:stretch>
        </p:blipFill>
        <p:spPr>
          <a:xfrm>
            <a:off x="2028244" y="1201282"/>
            <a:ext cx="4017344" cy="4846320"/>
          </a:xfrm>
          <a:prstGeom prst="rect">
            <a:avLst/>
          </a:prstGeom>
        </p:spPr>
      </p:pic>
      <p:pic>
        <p:nvPicPr>
          <p:cNvPr id="5" name="Picture 4" descr="Text&#10;&#10;Description automatically generated">
            <a:extLst>
              <a:ext uri="{FF2B5EF4-FFF2-40B4-BE49-F238E27FC236}">
                <a16:creationId xmlns:a16="http://schemas.microsoft.com/office/drawing/2014/main" id="{420FBC84-0096-184A-958E-FC7A5A705CEC}"/>
              </a:ext>
            </a:extLst>
          </p:cNvPr>
          <p:cNvPicPr>
            <a:picLocks noChangeAspect="1"/>
          </p:cNvPicPr>
          <p:nvPr/>
        </p:nvPicPr>
        <p:blipFill>
          <a:blip r:embed="rId3"/>
          <a:stretch>
            <a:fillRect/>
          </a:stretch>
        </p:blipFill>
        <p:spPr>
          <a:xfrm>
            <a:off x="6463709" y="1201282"/>
            <a:ext cx="3977690" cy="4846320"/>
          </a:xfrm>
          <a:prstGeom prst="rect">
            <a:avLst/>
          </a:prstGeom>
        </p:spPr>
      </p:pic>
    </p:spTree>
    <p:extLst>
      <p:ext uri="{BB962C8B-B14F-4D97-AF65-F5344CB8AC3E}">
        <p14:creationId xmlns:p14="http://schemas.microsoft.com/office/powerpoint/2010/main" val="309552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669DC62-5EB2-D745-9A8C-468FC124B9C0}"/>
              </a:ext>
            </a:extLst>
          </p:cNvPr>
          <p:cNvSpPr/>
          <p:nvPr/>
        </p:nvSpPr>
        <p:spPr>
          <a:xfrm>
            <a:off x="4382924" y="1363518"/>
            <a:ext cx="3542252" cy="4677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35E03E5-4B65-1546-B797-B99FD0BAC335}"/>
              </a:ext>
            </a:extLst>
          </p:cNvPr>
          <p:cNvSpPr/>
          <p:nvPr/>
        </p:nvSpPr>
        <p:spPr>
          <a:xfrm>
            <a:off x="677584" y="1363518"/>
            <a:ext cx="3542252" cy="4677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BB8B46D3-E97B-8447-91E9-9EE59BBA8615}"/>
              </a:ext>
            </a:extLst>
          </p:cNvPr>
          <p:cNvSpPr/>
          <p:nvPr/>
        </p:nvSpPr>
        <p:spPr>
          <a:xfrm>
            <a:off x="8081250" y="1363518"/>
            <a:ext cx="3542252" cy="4677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36E4B5C-06E5-4943-B286-D90D9A9E4478}"/>
              </a:ext>
            </a:extLst>
          </p:cNvPr>
          <p:cNvPicPr>
            <a:picLocks noChangeAspect="1"/>
          </p:cNvPicPr>
          <p:nvPr/>
        </p:nvPicPr>
        <p:blipFill>
          <a:blip r:embed="rId3"/>
          <a:srcRect/>
          <a:stretch/>
        </p:blipFill>
        <p:spPr>
          <a:xfrm>
            <a:off x="612173" y="1331434"/>
            <a:ext cx="3587755" cy="4677446"/>
          </a:xfrm>
          <a:prstGeom prst="rect">
            <a:avLst/>
          </a:prstGeom>
        </p:spPr>
      </p:pic>
      <p:pic>
        <p:nvPicPr>
          <p:cNvPr id="8" name="Picture 7">
            <a:extLst>
              <a:ext uri="{FF2B5EF4-FFF2-40B4-BE49-F238E27FC236}">
                <a16:creationId xmlns:a16="http://schemas.microsoft.com/office/drawing/2014/main" id="{801DBE67-D1E4-4049-A4C3-E2A2BEDD5E30}"/>
              </a:ext>
            </a:extLst>
          </p:cNvPr>
          <p:cNvPicPr>
            <a:picLocks noChangeAspect="1"/>
          </p:cNvPicPr>
          <p:nvPr/>
        </p:nvPicPr>
        <p:blipFill>
          <a:blip r:embed="rId4"/>
          <a:srcRect/>
          <a:stretch/>
        </p:blipFill>
        <p:spPr>
          <a:xfrm>
            <a:off x="4380407" y="1331434"/>
            <a:ext cx="3592895" cy="4677446"/>
          </a:xfrm>
          <a:prstGeom prst="rect">
            <a:avLst/>
          </a:prstGeom>
        </p:spPr>
      </p:pic>
      <p:pic>
        <p:nvPicPr>
          <p:cNvPr id="12" name="Picture 11">
            <a:extLst>
              <a:ext uri="{FF2B5EF4-FFF2-40B4-BE49-F238E27FC236}">
                <a16:creationId xmlns:a16="http://schemas.microsoft.com/office/drawing/2014/main" id="{96A226E5-9807-0D4D-B477-60D2B21C263C}"/>
              </a:ext>
            </a:extLst>
          </p:cNvPr>
          <p:cNvPicPr>
            <a:picLocks noChangeAspect="1"/>
          </p:cNvPicPr>
          <p:nvPr/>
        </p:nvPicPr>
        <p:blipFill>
          <a:blip r:embed="rId5"/>
          <a:srcRect/>
          <a:stretch/>
        </p:blipFill>
        <p:spPr>
          <a:xfrm>
            <a:off x="8110558" y="1331434"/>
            <a:ext cx="3579887" cy="4677446"/>
          </a:xfrm>
          <a:prstGeom prst="rect">
            <a:avLst/>
          </a:prstGeom>
        </p:spPr>
      </p:pic>
      <p:sp>
        <p:nvSpPr>
          <p:cNvPr id="5" name="Title 4">
            <a:extLst>
              <a:ext uri="{FF2B5EF4-FFF2-40B4-BE49-F238E27FC236}">
                <a16:creationId xmlns:a16="http://schemas.microsoft.com/office/drawing/2014/main" id="{4784F0EC-4C1B-9E48-BE8B-874A8D14E8F0}"/>
              </a:ext>
            </a:extLst>
          </p:cNvPr>
          <p:cNvSpPr>
            <a:spLocks noGrp="1"/>
          </p:cNvSpPr>
          <p:nvPr>
            <p:ph type="title" idx="4294967295"/>
          </p:nvPr>
        </p:nvSpPr>
        <p:spPr>
          <a:xfrm>
            <a:off x="532429" y="344488"/>
            <a:ext cx="9879013" cy="1474787"/>
          </a:xfrm>
        </p:spPr>
        <p:txBody>
          <a:bodyPr/>
          <a:lstStyle/>
          <a:p>
            <a:r>
              <a:rPr lang="en-US" altLang="en-US" dirty="0">
                <a:solidFill>
                  <a:schemeClr val="bg1"/>
                </a:solidFill>
                <a:ea typeface="Apex New Medium" panose="02010600040501010103" pitchFamily="2" charset="77"/>
              </a:rPr>
              <a:t>Medicare CoP Checklist</a:t>
            </a:r>
            <a:br>
              <a:rPr lang="en-US" altLang="en-US" dirty="0">
                <a:solidFill>
                  <a:schemeClr val="bg1"/>
                </a:solidFill>
                <a:ea typeface="Apex New Medium" panose="02010600040501010103" pitchFamily="2" charset="77"/>
              </a:rPr>
            </a:br>
            <a:endParaRPr lang="en-US" dirty="0"/>
          </a:p>
        </p:txBody>
      </p:sp>
    </p:spTree>
    <p:extLst>
      <p:ext uri="{BB962C8B-B14F-4D97-AF65-F5344CB8AC3E}">
        <p14:creationId xmlns:p14="http://schemas.microsoft.com/office/powerpoint/2010/main" val="2752645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374650" y="416914"/>
            <a:ext cx="11233150" cy="1449986"/>
          </a:xfrm>
        </p:spPr>
        <p:txBody>
          <a:bodyPr/>
          <a:lstStyle/>
          <a:p>
            <a:r>
              <a:rPr lang="en-US" dirty="0"/>
              <a:t>Standard- And Condition-Level Deficiencies</a:t>
            </a:r>
          </a:p>
        </p:txBody>
      </p:sp>
      <p:sp>
        <p:nvSpPr>
          <p:cNvPr id="99331" name="Content Placeholder 2"/>
          <p:cNvSpPr>
            <a:spLocks noGrp="1"/>
          </p:cNvSpPr>
          <p:nvPr>
            <p:ph type="body" sz="quarter" idx="10"/>
          </p:nvPr>
        </p:nvSpPr>
        <p:spPr>
          <a:xfrm>
            <a:off x="387350" y="2108200"/>
            <a:ext cx="11037142" cy="3644900"/>
          </a:xfrm>
        </p:spPr>
        <p:txBody>
          <a:bodyPr/>
          <a:lstStyle/>
          <a:p>
            <a:r>
              <a:rPr lang="en-US" dirty="0"/>
              <a:t>Standard-level deficiencies are ACHC-only deficiencies and individual </a:t>
            </a:r>
            <a:br>
              <a:rPr lang="en-US" dirty="0"/>
            </a:br>
            <a:r>
              <a:rPr lang="en-US" dirty="0"/>
              <a:t>G tags:</a:t>
            </a:r>
          </a:p>
          <a:p>
            <a:pPr lvl="1"/>
            <a:r>
              <a:rPr lang="en-US" dirty="0"/>
              <a:t>Not as “severe”</a:t>
            </a:r>
          </a:p>
          <a:p>
            <a:pPr lvl="1"/>
            <a:r>
              <a:rPr lang="en-US" dirty="0"/>
              <a:t>Individual, random issue vs. a systemic issue</a:t>
            </a:r>
          </a:p>
          <a:p>
            <a:r>
              <a:rPr lang="en-US" dirty="0"/>
              <a:t>Condition-level deficiencies result when either an entire condition is out of compliance, multiple G tags under a single condition are out of compliance, or the deficiency is severe:</a:t>
            </a:r>
          </a:p>
          <a:p>
            <a:pPr lvl="1"/>
            <a:r>
              <a:rPr lang="en-US" dirty="0"/>
              <a:t>Home Health protocols — Level 1 and Level 2 G tags</a:t>
            </a:r>
          </a:p>
        </p:txBody>
      </p:sp>
    </p:spTree>
    <p:extLst>
      <p:ext uri="{BB962C8B-B14F-4D97-AF65-F5344CB8AC3E}">
        <p14:creationId xmlns:p14="http://schemas.microsoft.com/office/powerpoint/2010/main" val="382176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p:nvPr>
        </p:nvSpPr>
        <p:spPr>
          <a:xfrm>
            <a:off x="387350" y="378814"/>
            <a:ext cx="11106150" cy="951700"/>
          </a:xfrm>
        </p:spPr>
        <p:txBody>
          <a:bodyPr/>
          <a:lstStyle/>
          <a:p>
            <a:r>
              <a:rPr lang="en-US" altLang="en-US" dirty="0"/>
              <a:t>Nursing Contact Hours</a:t>
            </a:r>
          </a:p>
        </p:txBody>
      </p:sp>
      <p:sp>
        <p:nvSpPr>
          <p:cNvPr id="193539" name="Content Placeholder 2"/>
          <p:cNvSpPr>
            <a:spLocks noGrp="1"/>
          </p:cNvSpPr>
          <p:nvPr>
            <p:ph type="body" sz="quarter" idx="10"/>
          </p:nvPr>
        </p:nvSpPr>
        <p:spPr>
          <a:xfrm>
            <a:off x="387350" y="1435100"/>
            <a:ext cx="10750703" cy="4381500"/>
          </a:xfrm>
        </p:spPr>
        <p:txBody>
          <a:bodyPr>
            <a:normAutofit fontScale="92500" lnSpcReduction="10000"/>
          </a:bodyPr>
          <a:lstStyle/>
          <a:p>
            <a:r>
              <a:rPr lang="en-US" altLang="en-US" dirty="0"/>
              <a:t>Nursing contact hours for this workshop are provided by the Virginia Nurses Association.</a:t>
            </a:r>
          </a:p>
          <a:p>
            <a:r>
              <a:rPr lang="en-US" altLang="en-US" dirty="0"/>
              <a:t>The number of hours earned will depend on registration and attendance </a:t>
            </a:r>
            <a:br>
              <a:rPr lang="en-US" altLang="en-US" dirty="0"/>
            </a:br>
            <a:r>
              <a:rPr lang="en-US" altLang="en-US" dirty="0"/>
              <a:t>(7 hours per day and 1 hour for the recorded session).</a:t>
            </a:r>
          </a:p>
          <a:p>
            <a:r>
              <a:rPr lang="en-US" altLang="en-US" dirty="0"/>
              <a:t>You must attend the full day to be eligible and attest that you have watched the pre-recorded session.</a:t>
            </a:r>
          </a:p>
          <a:p>
            <a:r>
              <a:rPr lang="en-US" altLang="en-US" dirty="0"/>
              <a:t>Only registered attendees are eligible for contact hours.</a:t>
            </a:r>
          </a:p>
          <a:p>
            <a:r>
              <a:rPr lang="en-US" altLang="en-US" dirty="0"/>
              <a:t>If you are not registered and would like to receive contact hours, please contact us.</a:t>
            </a:r>
          </a:p>
          <a:p>
            <a:r>
              <a:rPr lang="en-US" altLang="en-US" dirty="0"/>
              <a:t>Contact hour assistance or questions:</a:t>
            </a:r>
          </a:p>
          <a:p>
            <a:pPr lvl="1"/>
            <a:r>
              <a:rPr lang="en-US" altLang="en-US" dirty="0"/>
              <a:t>Suzie Steger - </a:t>
            </a:r>
            <a:r>
              <a:rPr lang="en-US" altLang="en-US" dirty="0">
                <a:hlinkClick r:id="rId2"/>
              </a:rPr>
              <a:t>ssteger@achcu.com </a:t>
            </a:r>
            <a:r>
              <a:rPr lang="en-US" altLang="en-US" dirty="0"/>
              <a:t> </a:t>
            </a:r>
          </a:p>
          <a:p>
            <a:pPr lvl="1"/>
            <a:r>
              <a:rPr lang="en-US" altLang="en-US" dirty="0"/>
              <a:t>Steve Clark -  </a:t>
            </a:r>
            <a:r>
              <a:rPr lang="en-US" altLang="en-US" dirty="0">
                <a:hlinkClick r:id="rId3"/>
              </a:rPr>
              <a:t>sclark@achcu.com</a:t>
            </a:r>
            <a:endParaRPr lang="en-US" altLang="en-US" dirty="0"/>
          </a:p>
          <a:p>
            <a:pPr lvl="1"/>
            <a:endParaRPr lang="en-US" altLang="en-US" dirty="0"/>
          </a:p>
        </p:txBody>
      </p:sp>
    </p:spTree>
    <p:extLst>
      <p:ext uri="{BB962C8B-B14F-4D97-AF65-F5344CB8AC3E}">
        <p14:creationId xmlns:p14="http://schemas.microsoft.com/office/powerpoint/2010/main" val="1573200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bwMode="auto">
          <a:xfrm>
            <a:off x="387350" y="378814"/>
            <a:ext cx="11106150" cy="951700"/>
          </a:xfrm>
        </p:spPr>
        <p:txBody>
          <a:bodyPr>
            <a:normAutofit/>
          </a:bodyPr>
          <a:lstStyle/>
          <a:p>
            <a:r>
              <a:rPr lang="en-US" dirty="0"/>
              <a:t>Focus Areas</a:t>
            </a:r>
          </a:p>
        </p:txBody>
      </p:sp>
      <p:sp>
        <p:nvSpPr>
          <p:cNvPr id="83971" name="Content Placeholder 2"/>
          <p:cNvSpPr>
            <a:spLocks noGrp="1"/>
          </p:cNvSpPr>
          <p:nvPr>
            <p:ph type="body" sz="quarter" idx="10"/>
          </p:nvPr>
        </p:nvSpPr>
        <p:spPr>
          <a:xfrm>
            <a:off x="387350" y="1435100"/>
            <a:ext cx="11106150" cy="4381500"/>
          </a:xfrm>
        </p:spPr>
        <p:txBody>
          <a:bodyPr>
            <a:normAutofit/>
          </a:bodyPr>
          <a:lstStyle/>
          <a:p>
            <a:r>
              <a:rPr lang="en-US" dirty="0"/>
              <a:t>Utilize the audit tools, Compliance Checklists, and Self-Assessment to prioritize education.</a:t>
            </a:r>
          </a:p>
          <a:p>
            <a:r>
              <a:rPr lang="en-US" dirty="0"/>
              <a:t>Implement an internal Plan of Correction (POC).</a:t>
            </a:r>
          </a:p>
          <a:p>
            <a:r>
              <a:rPr lang="en-US" dirty="0"/>
              <a:t>Share improvements with your Surveyor during survey.</a:t>
            </a:r>
          </a:p>
        </p:txBody>
      </p:sp>
      <p:pic>
        <p:nvPicPr>
          <p:cNvPr id="3074" name="Picture 2" descr="C:\Users\meadowsl\AppData\Local\Microsoft\Windows\Temporary Internet Files\Content.IE5\NPDS5CDE\FIX_IT!_Logo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377" y="3911838"/>
            <a:ext cx="3860318" cy="190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121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rveySucce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967"/>
            <a:ext cx="12192000" cy="7620000"/>
          </a:xfrm>
          <a:prstGeom prst="rect">
            <a:avLst/>
          </a:prstGeom>
        </p:spPr>
      </p:pic>
      <p:sp>
        <p:nvSpPr>
          <p:cNvPr id="82946" name="Title 1"/>
          <p:cNvSpPr>
            <a:spLocks noGrp="1"/>
          </p:cNvSpPr>
          <p:nvPr>
            <p:ph type="title" idx="4294967295"/>
          </p:nvPr>
        </p:nvSpPr>
        <p:spPr bwMode="auto">
          <a:xfrm>
            <a:off x="542925" y="202671"/>
            <a:ext cx="11106150" cy="950912"/>
          </a:xfrm>
        </p:spPr>
        <p:txBody>
          <a:bodyPr>
            <a:normAutofit/>
          </a:bodyPr>
          <a:lstStyle/>
          <a:p>
            <a:r>
              <a:rPr lang="en-US" cap="none" dirty="0">
                <a:solidFill>
                  <a:schemeClr val="bg1"/>
                </a:solidFill>
                <a:latin typeface="Montserrat Medium" pitchFamily="2" charset="77"/>
                <a:ea typeface="MS PGothic" charset="0"/>
              </a:rPr>
              <a:t>Survey Success </a:t>
            </a:r>
            <a:endParaRPr lang="en-US" sz="1200" cap="none" dirty="0">
              <a:solidFill>
                <a:schemeClr val="bg1"/>
              </a:solidFill>
              <a:latin typeface="Montserrat Medium" pitchFamily="2" charset="77"/>
              <a:ea typeface="MS PGothic" charset="0"/>
            </a:endParaRPr>
          </a:p>
        </p:txBody>
      </p:sp>
      <p:sp>
        <p:nvSpPr>
          <p:cNvPr id="82947" name="Content Placeholder 2"/>
          <p:cNvSpPr>
            <a:spLocks noGrp="1"/>
          </p:cNvSpPr>
          <p:nvPr>
            <p:ph idx="4294967295"/>
          </p:nvPr>
        </p:nvSpPr>
        <p:spPr>
          <a:xfrm>
            <a:off x="3168650" y="2945077"/>
            <a:ext cx="5854700" cy="1331912"/>
          </a:xfrm>
          <a:prstGeom prst="rect">
            <a:avLst/>
          </a:prstGeom>
        </p:spPr>
        <p:txBody>
          <a:bodyPr>
            <a:normAutofit/>
          </a:bodyPr>
          <a:lstStyle/>
          <a:p>
            <a:pPr marL="0" indent="0" algn="ctr">
              <a:lnSpc>
                <a:spcPts val="3000"/>
              </a:lnSpc>
              <a:buFont typeface="Wingdings" charset="0"/>
              <a:buNone/>
            </a:pPr>
            <a:r>
              <a:rPr lang="en-US" sz="2500" dirty="0">
                <a:solidFill>
                  <a:srgbClr val="FFFFFF"/>
                </a:solidFill>
                <a:latin typeface="Montserrat" pitchFamily="2" charset="77"/>
                <a:ea typeface="MS PGothic" charset="0"/>
              </a:rPr>
              <a:t>Key to survey success is compliance with the Medicare Conditions of Participation (CoPs)!</a:t>
            </a:r>
          </a:p>
        </p:txBody>
      </p:sp>
      <p:sp>
        <p:nvSpPr>
          <p:cNvPr id="3" name="Rectangle 2"/>
          <p:cNvSpPr/>
          <p:nvPr/>
        </p:nvSpPr>
        <p:spPr>
          <a:xfrm>
            <a:off x="2218267" y="2506133"/>
            <a:ext cx="7433733" cy="2209800"/>
          </a:xfrm>
          <a:prstGeom prst="rect">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62792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2605021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FE74-C766-B246-9F77-BBE3FEF14E5B}"/>
              </a:ext>
            </a:extLst>
          </p:cNvPr>
          <p:cNvSpPr>
            <a:spLocks noGrp="1"/>
          </p:cNvSpPr>
          <p:nvPr>
            <p:ph type="ctrTitle"/>
          </p:nvPr>
        </p:nvSpPr>
        <p:spPr/>
        <p:txBody>
          <a:bodyPr/>
          <a:lstStyle/>
          <a:p>
            <a:r>
              <a:rPr lang="en-US" dirty="0"/>
              <a:t>Questions? </a:t>
            </a:r>
          </a:p>
        </p:txBody>
      </p:sp>
    </p:spTree>
    <p:extLst>
      <p:ext uri="{BB962C8B-B14F-4D97-AF65-F5344CB8AC3E}">
        <p14:creationId xmlns:p14="http://schemas.microsoft.com/office/powerpoint/2010/main" val="1402115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5"/>
          <p:cNvSpPr>
            <a:spLocks noGrp="1"/>
          </p:cNvSpPr>
          <p:nvPr>
            <p:ph type="ctrTitle"/>
          </p:nvPr>
        </p:nvSpPr>
        <p:spPr bwMode="auto">
          <a:xfrm>
            <a:off x="568325" y="2261961"/>
            <a:ext cx="6472238" cy="2198687"/>
          </a:xfrm>
        </p:spPr>
        <p:txBody>
          <a:bodyPr>
            <a:normAutofit/>
          </a:bodyPr>
          <a:lstStyle/>
          <a:p>
            <a:r>
              <a:rPr lang="en-US" dirty="0"/>
              <a:t>Achieving A Successful Survey Outcome</a:t>
            </a:r>
          </a:p>
        </p:txBody>
      </p:sp>
      <p:sp>
        <p:nvSpPr>
          <p:cNvPr id="2" name="Subtitle 1"/>
          <p:cNvSpPr>
            <a:spLocks noGrp="1"/>
          </p:cNvSpPr>
          <p:nvPr>
            <p:ph type="subTitle" idx="1"/>
          </p:nvPr>
        </p:nvSpPr>
        <p:spPr>
          <a:xfrm>
            <a:off x="568325" y="4571773"/>
            <a:ext cx="6472238" cy="1219200"/>
          </a:xfrm>
        </p:spPr>
        <p:txBody>
          <a:bodyPr/>
          <a:lstStyle/>
          <a:p>
            <a:r>
              <a:rPr lang="en-US" dirty="0"/>
              <a:t>On-site Survey Process</a:t>
            </a:r>
          </a:p>
        </p:txBody>
      </p:sp>
    </p:spTree>
    <p:extLst>
      <p:ext uri="{BB962C8B-B14F-4D97-AF65-F5344CB8AC3E}">
        <p14:creationId xmlns:p14="http://schemas.microsoft.com/office/powerpoint/2010/main" val="3418788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Title 1"/>
          <p:cNvSpPr>
            <a:spLocks noGrp="1"/>
          </p:cNvSpPr>
          <p:nvPr>
            <p:ph type="title"/>
          </p:nvPr>
        </p:nvSpPr>
        <p:spPr bwMode="auto">
          <a:xfrm>
            <a:off x="387350" y="378814"/>
            <a:ext cx="11106150" cy="951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t>On-Site Survey</a:t>
            </a:r>
          </a:p>
        </p:txBody>
      </p:sp>
      <p:sp>
        <p:nvSpPr>
          <p:cNvPr id="87043" name="Content Placeholder 2"/>
          <p:cNvSpPr>
            <a:spLocks noGrp="1"/>
          </p:cNvSpPr>
          <p:nvPr>
            <p:ph type="body" sz="quarter" idx="10"/>
          </p:nvPr>
        </p:nvSpPr>
        <p:spPr>
          <a:xfrm>
            <a:off x="387350" y="1391032"/>
            <a:ext cx="11106150" cy="4040283"/>
          </a:xfrm>
        </p:spPr>
        <p:txBody>
          <a:bodyPr>
            <a:noAutofit/>
          </a:bodyPr>
          <a:lstStyle/>
          <a:p>
            <a:r>
              <a:rPr lang="en-US" sz="2100" dirty="0"/>
              <a:t>Notification call</a:t>
            </a:r>
          </a:p>
          <a:p>
            <a:r>
              <a:rPr lang="en-US" sz="2100" dirty="0"/>
              <a:t>Opening conference</a:t>
            </a:r>
          </a:p>
          <a:p>
            <a:r>
              <a:rPr lang="en-US" sz="2100" dirty="0"/>
              <a:t>Tour of facility</a:t>
            </a:r>
          </a:p>
          <a:p>
            <a:r>
              <a:rPr lang="en-US" sz="2100" dirty="0"/>
              <a:t>Personnel file review</a:t>
            </a:r>
          </a:p>
          <a:p>
            <a:r>
              <a:rPr lang="en-US" sz="2100" dirty="0"/>
              <a:t>Patient home visits/patient chart review</a:t>
            </a:r>
          </a:p>
          <a:p>
            <a:r>
              <a:rPr lang="en-US" sz="2100" dirty="0"/>
              <a:t>Interview with staff, management, and governing body</a:t>
            </a:r>
          </a:p>
          <a:p>
            <a:r>
              <a:rPr lang="en-US" sz="2100" dirty="0"/>
              <a:t>Review of agency’s implementation of policies </a:t>
            </a:r>
          </a:p>
          <a:p>
            <a:r>
              <a:rPr lang="en-US" sz="2100" dirty="0"/>
              <a:t>Quality Assessment Performance Improvement (QAPI)</a:t>
            </a:r>
          </a:p>
          <a:p>
            <a:r>
              <a:rPr lang="en-US" sz="2100" dirty="0"/>
              <a:t>Emergency Preparedness Plan</a:t>
            </a:r>
          </a:p>
          <a:p>
            <a:r>
              <a:rPr lang="en-US" sz="2100" dirty="0"/>
              <a:t>Exit conference</a:t>
            </a:r>
          </a:p>
          <a:p>
            <a:endParaRPr lang="en-US" sz="2100" dirty="0"/>
          </a:p>
        </p:txBody>
      </p:sp>
    </p:spTree>
    <p:extLst>
      <p:ext uri="{BB962C8B-B14F-4D97-AF65-F5344CB8AC3E}">
        <p14:creationId xmlns:p14="http://schemas.microsoft.com/office/powerpoint/2010/main" val="1386219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387350" y="378814"/>
            <a:ext cx="11106150" cy="951700"/>
          </a:xfrm>
        </p:spPr>
        <p:txBody>
          <a:bodyPr/>
          <a:lstStyle/>
          <a:p>
            <a:r>
              <a:rPr lang="en-US" dirty="0"/>
              <a:t>Opening Conference</a:t>
            </a:r>
          </a:p>
        </p:txBody>
      </p:sp>
      <p:sp>
        <p:nvSpPr>
          <p:cNvPr id="88067" name="Content Placeholder 2"/>
          <p:cNvSpPr>
            <a:spLocks noGrp="1"/>
          </p:cNvSpPr>
          <p:nvPr>
            <p:ph type="body" sz="quarter" idx="10"/>
          </p:nvPr>
        </p:nvSpPr>
        <p:spPr>
          <a:xfrm>
            <a:off x="387350" y="1380015"/>
            <a:ext cx="11106150" cy="4514008"/>
          </a:xfrm>
        </p:spPr>
        <p:txBody>
          <a:bodyPr>
            <a:normAutofit fontScale="92500" lnSpcReduction="10000"/>
          </a:bodyPr>
          <a:lstStyle/>
          <a:p>
            <a:r>
              <a:rPr lang="en-US" dirty="0"/>
              <a:t>Begins shortly after arrival of Surveyor</a:t>
            </a:r>
          </a:p>
          <a:p>
            <a:r>
              <a:rPr lang="en-US" dirty="0"/>
              <a:t>Completion of CMS paperwork</a:t>
            </a:r>
          </a:p>
          <a:p>
            <a:r>
              <a:rPr lang="en-US" dirty="0"/>
              <a:t>Good time to gather information needed by the Surveyor</a:t>
            </a:r>
          </a:p>
          <a:p>
            <a:r>
              <a:rPr lang="en-US" dirty="0">
                <a:latin typeface="Montserrat Medium" pitchFamily="2" charset="77"/>
              </a:rPr>
              <a:t>KEY REPORTS</a:t>
            </a:r>
          </a:p>
          <a:p>
            <a:pPr lvl="1"/>
            <a:r>
              <a:rPr lang="en-US" dirty="0"/>
              <a:t>Unduplicated admissions:</a:t>
            </a:r>
          </a:p>
          <a:p>
            <a:pPr lvl="2"/>
            <a:r>
              <a:rPr lang="en-US" dirty="0"/>
              <a:t>Every patient admitted one time in the past 12 months regardless of payor for all locations served by the Medicare provider number.</a:t>
            </a:r>
          </a:p>
          <a:p>
            <a:pPr lvl="1"/>
            <a:r>
              <a:rPr lang="en-US" dirty="0"/>
              <a:t>Current census and current schedule of visits:</a:t>
            </a:r>
          </a:p>
          <a:p>
            <a:pPr lvl="2"/>
            <a:r>
              <a:rPr lang="en-US" dirty="0"/>
              <a:t>Name, diagnosis, start-of-care date, disciplines involved</a:t>
            </a:r>
          </a:p>
          <a:p>
            <a:pPr lvl="1"/>
            <a:r>
              <a:rPr lang="en-US" dirty="0"/>
              <a:t>Discharge and transfers</a:t>
            </a:r>
          </a:p>
          <a:p>
            <a:pPr lvl="1"/>
            <a:r>
              <a:rPr lang="en-US" dirty="0"/>
              <a:t>OASIS reports</a:t>
            </a:r>
          </a:p>
          <a:p>
            <a:pPr lvl="1"/>
            <a:r>
              <a:rPr lang="en-US" dirty="0"/>
              <a:t>Personnel and contracted individuals:</a:t>
            </a:r>
          </a:p>
          <a:p>
            <a:pPr lvl="2"/>
            <a:r>
              <a:rPr lang="en-US" dirty="0"/>
              <a:t>Name, start of hire, and discipline/role</a:t>
            </a:r>
          </a:p>
          <a:p>
            <a:pPr lvl="2"/>
            <a:endParaRPr lang="en-US" dirty="0"/>
          </a:p>
        </p:txBody>
      </p:sp>
    </p:spTree>
    <p:extLst>
      <p:ext uri="{BB962C8B-B14F-4D97-AF65-F5344CB8AC3E}">
        <p14:creationId xmlns:p14="http://schemas.microsoft.com/office/powerpoint/2010/main" val="1737455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Opening Conference</a:t>
            </a:r>
          </a:p>
        </p:txBody>
      </p:sp>
      <p:sp>
        <p:nvSpPr>
          <p:cNvPr id="5" name="Text Placeholder 4"/>
          <p:cNvSpPr>
            <a:spLocks noGrp="1"/>
          </p:cNvSpPr>
          <p:nvPr>
            <p:ph type="body" sz="quarter" idx="10"/>
          </p:nvPr>
        </p:nvSpPr>
        <p:spPr>
          <a:xfrm>
            <a:off x="387349" y="1435100"/>
            <a:ext cx="11543917" cy="4381500"/>
          </a:xfrm>
        </p:spPr>
        <p:txBody>
          <a:bodyPr/>
          <a:lstStyle/>
          <a:p>
            <a:r>
              <a:rPr lang="en-US" dirty="0"/>
              <a:t>Any previous survey results from past 12 months</a:t>
            </a:r>
          </a:p>
          <a:p>
            <a:r>
              <a:rPr lang="en-US" dirty="0"/>
              <a:t>Patient admission packet and education materials</a:t>
            </a:r>
          </a:p>
          <a:p>
            <a:r>
              <a:rPr lang="en-US" dirty="0"/>
              <a:t>Any internal Plans of Correction developed to correct identified deficiencies</a:t>
            </a:r>
          </a:p>
          <a:p>
            <a:r>
              <a:rPr lang="en-US" dirty="0"/>
              <a:t>Designate a space for the Surveyor(s)</a:t>
            </a:r>
          </a:p>
          <a:p>
            <a:r>
              <a:rPr lang="en-US" dirty="0"/>
              <a:t>Laptop or computer to access medical records</a:t>
            </a:r>
          </a:p>
          <a:p>
            <a:pPr lvl="1"/>
            <a:r>
              <a:rPr lang="en-US" dirty="0"/>
              <a:t>Read-only access</a:t>
            </a:r>
          </a:p>
          <a:p>
            <a:r>
              <a:rPr lang="en-US" dirty="0"/>
              <a:t>Agency policies and procedures</a:t>
            </a:r>
          </a:p>
          <a:p>
            <a:r>
              <a:rPr lang="en-US" dirty="0"/>
              <a:t>Appoint a liaison</a:t>
            </a:r>
          </a:p>
          <a:p>
            <a:endParaRPr lang="en-US" dirty="0"/>
          </a:p>
        </p:txBody>
      </p:sp>
    </p:spTree>
    <p:extLst>
      <p:ext uri="{BB962C8B-B14F-4D97-AF65-F5344CB8AC3E}">
        <p14:creationId xmlns:p14="http://schemas.microsoft.com/office/powerpoint/2010/main" val="2980363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387350" y="378814"/>
            <a:ext cx="11106150" cy="951700"/>
          </a:xfrm>
        </p:spPr>
        <p:txBody>
          <a:bodyPr/>
          <a:lstStyle/>
          <a:p>
            <a:r>
              <a:rPr lang="en-US" dirty="0"/>
              <a:t>Tour</a:t>
            </a:r>
          </a:p>
        </p:txBody>
      </p:sp>
      <p:sp>
        <p:nvSpPr>
          <p:cNvPr id="3" name="Content Placeholder 2"/>
          <p:cNvSpPr>
            <a:spLocks noGrp="1"/>
          </p:cNvSpPr>
          <p:nvPr>
            <p:ph type="body" sz="quarter" idx="10"/>
          </p:nvPr>
        </p:nvSpPr>
        <p:spPr>
          <a:xfrm>
            <a:off x="387350" y="1435100"/>
            <a:ext cx="11106150" cy="4381500"/>
          </a:xfrm>
        </p:spPr>
        <p:txBody>
          <a:bodyPr/>
          <a:lstStyle/>
          <a:p>
            <a:r>
              <a:rPr lang="en-US" dirty="0"/>
              <a:t>Brief tour of facility</a:t>
            </a:r>
          </a:p>
          <a:p>
            <a:pPr lvl="1"/>
            <a:r>
              <a:rPr lang="en-US" dirty="0"/>
              <a:t>Medical record storage</a:t>
            </a:r>
          </a:p>
          <a:p>
            <a:pPr lvl="1"/>
            <a:r>
              <a:rPr lang="en-US" dirty="0"/>
              <a:t>Maintaining confidentiality of Protected Health Information (PHI)</a:t>
            </a:r>
          </a:p>
          <a:p>
            <a:pPr lvl="1"/>
            <a:r>
              <a:rPr lang="en-US" dirty="0"/>
              <a:t>Supply closet</a:t>
            </a:r>
          </a:p>
          <a:p>
            <a:pPr lvl="1"/>
            <a:r>
              <a:rPr lang="en-US" dirty="0"/>
              <a:t>Biohazard waste</a:t>
            </a:r>
          </a:p>
          <a:p>
            <a:pPr lvl="1"/>
            <a:r>
              <a:rPr lang="en-US" dirty="0"/>
              <a:t>Required posters</a:t>
            </a:r>
          </a:p>
          <a:p>
            <a:pPr lvl="1"/>
            <a:r>
              <a:rPr lang="en-US" dirty="0"/>
              <a:t>Fire extinguishers/smoke detectors/non-smoking signage</a:t>
            </a:r>
          </a:p>
          <a:p>
            <a:pPr lvl="1"/>
            <a:r>
              <a:rPr lang="en-US" dirty="0"/>
              <a:t>Restrooms</a:t>
            </a:r>
          </a:p>
          <a:p>
            <a:pPr lvl="1"/>
            <a:endParaRPr lang="en-US" dirty="0"/>
          </a:p>
        </p:txBody>
      </p:sp>
    </p:spTree>
    <p:extLst>
      <p:ext uri="{BB962C8B-B14F-4D97-AF65-F5344CB8AC3E}">
        <p14:creationId xmlns:p14="http://schemas.microsoft.com/office/powerpoint/2010/main" val="4176726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a:t>Personnel File Review</a:t>
            </a:r>
            <a:endParaRPr lang="en-US" dirty="0"/>
          </a:p>
        </p:txBody>
      </p:sp>
      <p:sp>
        <p:nvSpPr>
          <p:cNvPr id="3" name="Content Placeholder 2"/>
          <p:cNvSpPr>
            <a:spLocks noGrp="1"/>
          </p:cNvSpPr>
          <p:nvPr>
            <p:ph type="body" sz="quarter" idx="10"/>
          </p:nvPr>
        </p:nvSpPr>
        <p:spPr/>
        <p:txBody>
          <a:bodyPr/>
          <a:lstStyle/>
          <a:p>
            <a:r>
              <a:rPr lang="en-US" dirty="0"/>
              <a:t>Review personnel records for key staff and contract staff</a:t>
            </a:r>
          </a:p>
          <a:p>
            <a:pPr lvl="1"/>
            <a:r>
              <a:rPr lang="en-US" dirty="0"/>
              <a:t>Application, tax forms, and I-9</a:t>
            </a:r>
          </a:p>
          <a:p>
            <a:pPr lvl="1"/>
            <a:r>
              <a:rPr lang="en-US" dirty="0"/>
              <a:t>Job descriptions and evaluations</a:t>
            </a:r>
          </a:p>
          <a:p>
            <a:pPr lvl="1"/>
            <a:r>
              <a:rPr lang="en-US" dirty="0"/>
              <a:t>Verification of qualifications</a:t>
            </a:r>
          </a:p>
          <a:p>
            <a:pPr lvl="1"/>
            <a:r>
              <a:rPr lang="en-US" dirty="0"/>
              <a:t>Orientation records, competencies, ongoing education</a:t>
            </a:r>
          </a:p>
          <a:p>
            <a:pPr lvl="1"/>
            <a:r>
              <a:rPr lang="en-US" dirty="0"/>
              <a:t>Medical information</a:t>
            </a:r>
          </a:p>
          <a:p>
            <a:pPr lvl="1"/>
            <a:r>
              <a:rPr lang="en-US" dirty="0"/>
              <a:t>Background checks</a:t>
            </a:r>
          </a:p>
          <a:p>
            <a:pPr marL="457200" lvl="1" indent="0" algn="ctr">
              <a:buNone/>
            </a:pPr>
            <a:br>
              <a:rPr lang="en-US" dirty="0"/>
            </a:br>
            <a:endParaRPr lang="en-US" dirty="0">
              <a:latin typeface="Apex New Medium" panose="02010600040501010103" pitchFamily="2" charset="77"/>
              <a:ea typeface="Apex New Medium" panose="02010600040501010103" pitchFamily="2" charset="77"/>
            </a:endParaRPr>
          </a:p>
          <a:p>
            <a:pPr marL="0" indent="0" algn="ctr">
              <a:buNone/>
            </a:pPr>
            <a:r>
              <a:rPr lang="en-US" sz="2000" dirty="0">
                <a:latin typeface="Montserrat Medium" pitchFamily="2" charset="77"/>
                <a:ea typeface="Apex New Medium" panose="02010600040501010103" pitchFamily="2" charset="77"/>
              </a:rPr>
              <a:t>For a complete listing of items required in the personnel record, review Section 4 </a:t>
            </a:r>
            <a:br>
              <a:rPr lang="en-US" sz="2000" dirty="0">
                <a:latin typeface="Montserrat Medium" pitchFamily="2" charset="77"/>
                <a:ea typeface="Apex New Medium" panose="02010600040501010103" pitchFamily="2" charset="77"/>
              </a:rPr>
            </a:br>
            <a:r>
              <a:rPr lang="en-US" sz="2000" dirty="0">
                <a:latin typeface="Montserrat Medium" pitchFamily="2" charset="77"/>
                <a:ea typeface="Apex New Medium" panose="02010600040501010103" pitchFamily="2" charset="77"/>
              </a:rPr>
              <a:t>of the ACHC Accreditation Standards. </a:t>
            </a:r>
          </a:p>
        </p:txBody>
      </p:sp>
    </p:spTree>
    <p:extLst>
      <p:ext uri="{BB962C8B-B14F-4D97-AF65-F5344CB8AC3E}">
        <p14:creationId xmlns:p14="http://schemas.microsoft.com/office/powerpoint/2010/main" val="3601987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DA03-7966-4706-990D-574C7D4596BC}"/>
              </a:ext>
            </a:extLst>
          </p:cNvPr>
          <p:cNvSpPr>
            <a:spLocks noGrp="1"/>
          </p:cNvSpPr>
          <p:nvPr>
            <p:ph type="title"/>
          </p:nvPr>
        </p:nvSpPr>
        <p:spPr>
          <a:xfrm>
            <a:off x="387350" y="378814"/>
            <a:ext cx="11106150" cy="951700"/>
          </a:xfrm>
        </p:spPr>
        <p:txBody>
          <a:bodyPr/>
          <a:lstStyle/>
          <a:p>
            <a:r>
              <a:rPr lang="en-US" dirty="0"/>
              <a:t>Items Needed For Virtual Training</a:t>
            </a:r>
          </a:p>
        </p:txBody>
      </p:sp>
      <p:sp>
        <p:nvSpPr>
          <p:cNvPr id="3" name="Text Placeholder 2">
            <a:extLst>
              <a:ext uri="{FF2B5EF4-FFF2-40B4-BE49-F238E27FC236}">
                <a16:creationId xmlns:a16="http://schemas.microsoft.com/office/drawing/2014/main" id="{CDDD923B-E5AC-4D8A-8005-341303FB6437}"/>
              </a:ext>
            </a:extLst>
          </p:cNvPr>
          <p:cNvSpPr>
            <a:spLocks noGrp="1"/>
          </p:cNvSpPr>
          <p:nvPr>
            <p:ph type="body" sz="quarter" idx="10"/>
          </p:nvPr>
        </p:nvSpPr>
        <p:spPr>
          <a:xfrm>
            <a:off x="387350" y="1435100"/>
            <a:ext cx="11106150" cy="4381500"/>
          </a:xfrm>
        </p:spPr>
        <p:txBody>
          <a:bodyPr/>
          <a:lstStyle/>
          <a:p>
            <a:r>
              <a:rPr lang="en-US" dirty="0"/>
              <a:t>You should have received an email with a link to the following information:</a:t>
            </a:r>
          </a:p>
          <a:p>
            <a:pPr lvl="1"/>
            <a:r>
              <a:rPr lang="en-US" dirty="0"/>
              <a:t>ACHC Standards </a:t>
            </a:r>
          </a:p>
          <a:p>
            <a:pPr lvl="1"/>
            <a:r>
              <a:rPr lang="en-US" dirty="0"/>
              <a:t>ACHC Accreditation Process</a:t>
            </a:r>
          </a:p>
          <a:p>
            <a:pPr lvl="1"/>
            <a:r>
              <a:rPr lang="en-US" dirty="0"/>
              <a:t>The presentation for today</a:t>
            </a:r>
          </a:p>
          <a:p>
            <a:pPr lvl="1"/>
            <a:r>
              <a:rPr lang="en-US" dirty="0"/>
              <a:t>The </a:t>
            </a:r>
            <a:r>
              <a:rPr lang="en-US" i="1" dirty="0"/>
              <a:t>ACHC Accreditation Guide to Success</a:t>
            </a:r>
          </a:p>
          <a:p>
            <a:r>
              <a:rPr lang="en-US" dirty="0"/>
              <a:t>If you have not received the email or are unable to download the information, contact </a:t>
            </a:r>
            <a:r>
              <a:rPr lang="en-US" dirty="0">
                <a:hlinkClick r:id="rId3"/>
              </a:rPr>
              <a:t>customerservice@ACHCU.com</a:t>
            </a:r>
            <a:r>
              <a:rPr lang="en-US" dirty="0"/>
              <a:t> for assistance.</a:t>
            </a:r>
          </a:p>
        </p:txBody>
      </p:sp>
    </p:spTree>
    <p:extLst>
      <p:ext uri="{BB962C8B-B14F-4D97-AF65-F5344CB8AC3E}">
        <p14:creationId xmlns:p14="http://schemas.microsoft.com/office/powerpoint/2010/main" val="39338186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67" y="697238"/>
            <a:ext cx="4413250" cy="2084986"/>
          </a:xfrm>
        </p:spPr>
        <p:txBody>
          <a:bodyPr/>
          <a:lstStyle/>
          <a:p>
            <a:r>
              <a:rPr lang="en-US" dirty="0">
                <a:solidFill>
                  <a:schemeClr val="bg1"/>
                </a:solidFill>
              </a:rPr>
              <a:t>Personnel File</a:t>
            </a:r>
            <a:br>
              <a:rPr lang="en-US" dirty="0">
                <a:solidFill>
                  <a:schemeClr val="bg1"/>
                </a:solidFill>
              </a:rPr>
            </a:br>
            <a:r>
              <a:rPr lang="en-US" dirty="0">
                <a:solidFill>
                  <a:schemeClr val="bg1"/>
                </a:solidFill>
              </a:rPr>
              <a:t>Review</a:t>
            </a:r>
          </a:p>
        </p:txBody>
      </p:sp>
      <p:pic>
        <p:nvPicPr>
          <p:cNvPr id="4" name="Picture 2"/>
          <p:cNvPicPr>
            <a:picLocks noChangeAspect="1" noChangeArrowheads="1"/>
          </p:cNvPicPr>
          <p:nvPr/>
        </p:nvPicPr>
        <p:blipFill>
          <a:blip r:embed="rId2"/>
          <a:srcRect/>
          <a:stretch/>
        </p:blipFill>
        <p:spPr bwMode="auto">
          <a:xfrm>
            <a:off x="4680784" y="720845"/>
            <a:ext cx="6832181" cy="5232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3037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bwMode="auto">
          <a:xfrm>
            <a:off x="387350" y="378814"/>
            <a:ext cx="11106150" cy="951700"/>
          </a:xfrm>
        </p:spPr>
        <p:txBody>
          <a:bodyPr>
            <a:normAutofit/>
          </a:bodyPr>
          <a:lstStyle/>
          <a:p>
            <a:r>
              <a:rPr lang="en-US" dirty="0"/>
              <a:t>Medical Chart Reviews</a:t>
            </a:r>
          </a:p>
        </p:txBody>
      </p:sp>
      <p:sp>
        <p:nvSpPr>
          <p:cNvPr id="3" name="Content Placeholder 2"/>
          <p:cNvSpPr>
            <a:spLocks noGrp="1"/>
          </p:cNvSpPr>
          <p:nvPr>
            <p:ph type="body" sz="quarter" idx="10"/>
          </p:nvPr>
        </p:nvSpPr>
        <p:spPr>
          <a:xfrm>
            <a:off x="387350" y="1435100"/>
            <a:ext cx="11106150" cy="4381500"/>
          </a:xfrm>
        </p:spPr>
        <p:txBody>
          <a:bodyPr>
            <a:normAutofit fontScale="92500" lnSpcReduction="10000"/>
          </a:bodyPr>
          <a:lstStyle/>
          <a:p>
            <a:r>
              <a:rPr lang="en-US" dirty="0"/>
              <a:t>CMS requirement based on unduplicated admissions for the last 12 months</a:t>
            </a:r>
          </a:p>
          <a:p>
            <a:r>
              <a:rPr lang="en-US" dirty="0"/>
              <a:t>Representative of the care provided:</a:t>
            </a:r>
          </a:p>
          <a:p>
            <a:pPr lvl="1"/>
            <a:r>
              <a:rPr lang="en-US" dirty="0"/>
              <a:t>Pediatric-geriatric</a:t>
            </a:r>
          </a:p>
          <a:p>
            <a:pPr lvl="1"/>
            <a:r>
              <a:rPr lang="en-US" dirty="0"/>
              <a:t>Environment served</a:t>
            </a:r>
          </a:p>
          <a:p>
            <a:pPr lvl="1"/>
            <a:r>
              <a:rPr lang="en-US" dirty="0"/>
              <a:t>Medically complex</a:t>
            </a:r>
          </a:p>
          <a:p>
            <a:pPr lvl="1"/>
            <a:r>
              <a:rPr lang="en-US" dirty="0"/>
              <a:t>All locations</a:t>
            </a:r>
          </a:p>
          <a:p>
            <a:pPr lvl="1"/>
            <a:r>
              <a:rPr lang="en-US" dirty="0"/>
              <a:t>All payors</a:t>
            </a:r>
          </a:p>
          <a:p>
            <a:r>
              <a:rPr lang="en-US" dirty="0"/>
              <a:t>Electronic Medical Record :</a:t>
            </a:r>
          </a:p>
          <a:p>
            <a:pPr lvl="1"/>
            <a:r>
              <a:rPr lang="en-US" dirty="0"/>
              <a:t>Do not print the medical record.</a:t>
            </a:r>
          </a:p>
          <a:p>
            <a:pPr lvl="1"/>
            <a:r>
              <a:rPr lang="en-US" dirty="0"/>
              <a:t>Surveyor needs access to the entire record </a:t>
            </a:r>
            <a:r>
              <a:rPr lang="en-US" altLang="en-US" dirty="0"/>
              <a:t>—</a:t>
            </a:r>
            <a:r>
              <a:rPr lang="en-US" dirty="0"/>
              <a:t> Read-only format.</a:t>
            </a:r>
          </a:p>
          <a:p>
            <a:pPr lvl="1"/>
            <a:r>
              <a:rPr lang="en-US" dirty="0"/>
              <a:t>Agency needs to provide a laptop/desktop for the Surveyor.</a:t>
            </a:r>
          </a:p>
          <a:p>
            <a:pPr lvl="1"/>
            <a:r>
              <a:rPr lang="en-US" dirty="0"/>
              <a:t>Navigator/outline.</a:t>
            </a:r>
          </a:p>
          <a:p>
            <a:endParaRPr lang="en-US" dirty="0"/>
          </a:p>
        </p:txBody>
      </p:sp>
    </p:spTree>
    <p:extLst>
      <p:ext uri="{BB962C8B-B14F-4D97-AF65-F5344CB8AC3E}">
        <p14:creationId xmlns:p14="http://schemas.microsoft.com/office/powerpoint/2010/main" val="2005508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87350" y="378814"/>
            <a:ext cx="11106150" cy="951700"/>
          </a:xfrm>
        </p:spPr>
        <p:txBody>
          <a:bodyPr/>
          <a:lstStyle/>
          <a:p>
            <a:r>
              <a:rPr lang="en-US" dirty="0"/>
              <a:t>Home Visits</a:t>
            </a:r>
          </a:p>
        </p:txBody>
      </p:sp>
      <p:sp>
        <p:nvSpPr>
          <p:cNvPr id="3" name="Content Placeholder 2"/>
          <p:cNvSpPr>
            <a:spLocks noGrp="1"/>
          </p:cNvSpPr>
          <p:nvPr>
            <p:ph type="body" sz="quarter" idx="10"/>
          </p:nvPr>
        </p:nvSpPr>
        <p:spPr>
          <a:xfrm>
            <a:off x="387350" y="1435100"/>
            <a:ext cx="11106150" cy="4381500"/>
          </a:xfrm>
        </p:spPr>
        <p:txBody>
          <a:bodyPr/>
          <a:lstStyle/>
          <a:p>
            <a:r>
              <a:rPr lang="en-US" dirty="0"/>
              <a:t>CMS requirement based on unduplicated admissions for last 12 months</a:t>
            </a:r>
          </a:p>
          <a:p>
            <a:r>
              <a:rPr lang="en-US" dirty="0"/>
              <a:t>Visits will be with patients already scheduled for visits if census is large enough to accommodate</a:t>
            </a:r>
          </a:p>
          <a:p>
            <a:r>
              <a:rPr lang="en-US" dirty="0"/>
              <a:t>Agency responsibility to obtain consent from patient/family</a:t>
            </a:r>
          </a:p>
          <a:p>
            <a:r>
              <a:rPr lang="en-US" dirty="0"/>
              <a:t>Prepare patients and families for potential home visits</a:t>
            </a:r>
          </a:p>
          <a:p>
            <a:r>
              <a:rPr lang="en-US" dirty="0"/>
              <a:t>Surveyor transportation</a:t>
            </a:r>
          </a:p>
          <a:p>
            <a:endParaRPr lang="en-US" dirty="0"/>
          </a:p>
          <a:p>
            <a:endParaRPr lang="en-US" dirty="0"/>
          </a:p>
        </p:txBody>
      </p:sp>
    </p:spTree>
    <p:extLst>
      <p:ext uri="{BB962C8B-B14F-4D97-AF65-F5344CB8AC3E}">
        <p14:creationId xmlns:p14="http://schemas.microsoft.com/office/powerpoint/2010/main" val="3722675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50" y="378814"/>
            <a:ext cx="11106150" cy="951700"/>
          </a:xfrm>
        </p:spPr>
        <p:txBody>
          <a:bodyPr rtlCol="0">
            <a:normAutofit/>
          </a:bodyPr>
          <a:lstStyle/>
          <a:p>
            <a:r>
              <a:rPr lang="en-US" dirty="0"/>
              <a:t>Record Review/Home Visits</a:t>
            </a:r>
          </a:p>
        </p:txBody>
      </p:sp>
      <p:graphicFrame>
        <p:nvGraphicFramePr>
          <p:cNvPr id="5" name="Group 60"/>
          <p:cNvGraphicFramePr>
            <a:graphicFrameLocks noGrp="1"/>
          </p:cNvGraphicFramePr>
          <p:nvPr>
            <p:extLst>
              <p:ext uri="{D42A27DB-BD31-4B8C-83A1-F6EECF244321}">
                <p14:modId xmlns:p14="http://schemas.microsoft.com/office/powerpoint/2010/main" val="2715254854"/>
              </p:ext>
            </p:extLst>
          </p:nvPr>
        </p:nvGraphicFramePr>
        <p:xfrm>
          <a:off x="1183215" y="1647476"/>
          <a:ext cx="9719735" cy="3499893"/>
        </p:xfrm>
        <a:graphic>
          <a:graphicData uri="http://schemas.openxmlformats.org/drawingml/2006/table">
            <a:tbl>
              <a:tblPr/>
              <a:tblGrid>
                <a:gridCol w="2095704">
                  <a:extLst>
                    <a:ext uri="{9D8B030D-6E8A-4147-A177-3AD203B41FA5}">
                      <a16:colId xmlns:a16="http://schemas.microsoft.com/office/drawing/2014/main" val="20000"/>
                    </a:ext>
                  </a:extLst>
                </a:gridCol>
                <a:gridCol w="1878908">
                  <a:extLst>
                    <a:ext uri="{9D8B030D-6E8A-4147-A177-3AD203B41FA5}">
                      <a16:colId xmlns:a16="http://schemas.microsoft.com/office/drawing/2014/main" val="20001"/>
                    </a:ext>
                  </a:extLst>
                </a:gridCol>
                <a:gridCol w="1915041">
                  <a:extLst>
                    <a:ext uri="{9D8B030D-6E8A-4147-A177-3AD203B41FA5}">
                      <a16:colId xmlns:a16="http://schemas.microsoft.com/office/drawing/2014/main" val="20002"/>
                    </a:ext>
                  </a:extLst>
                </a:gridCol>
                <a:gridCol w="1915041">
                  <a:extLst>
                    <a:ext uri="{9D8B030D-6E8A-4147-A177-3AD203B41FA5}">
                      <a16:colId xmlns:a16="http://schemas.microsoft.com/office/drawing/2014/main" val="20003"/>
                    </a:ext>
                  </a:extLst>
                </a:gridCol>
                <a:gridCol w="1915041">
                  <a:extLst>
                    <a:ext uri="{9D8B030D-6E8A-4147-A177-3AD203B41FA5}">
                      <a16:colId xmlns:a16="http://schemas.microsoft.com/office/drawing/2014/main" val="20004"/>
                    </a:ext>
                  </a:extLst>
                </a:gridCol>
              </a:tblGrid>
              <a:tr h="1639734">
                <a:tc>
                  <a:txBody>
                    <a:bodyPr/>
                    <a:lstStyle/>
                    <a:p>
                      <a:pPr marL="0" marR="0" lvl="0" indent="0" algn="ctr"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Medium" pitchFamily="2" charset="77"/>
                          <a:ea typeface="Apex New Medium" panose="02010600040501010103" pitchFamily="2" charset="77"/>
                        </a:rPr>
                        <a:t>Unduplicated Admissions</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Medium" pitchFamily="2" charset="77"/>
                          <a:ea typeface="Apex New Medium" panose="02010600040501010103" pitchFamily="2" charset="77"/>
                        </a:rPr>
                        <a:t>Minimum # of Active Record Reviews Without Home Visits</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Medium" pitchFamily="2" charset="77"/>
                          <a:ea typeface="Apex New Medium" panose="02010600040501010103" pitchFamily="2" charset="77"/>
                        </a:rPr>
                        <a:t>Minimum # of Record Reviews With Home Visits</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Medium" pitchFamily="2" charset="77"/>
                          <a:ea typeface="Apex New Medium" panose="02010600040501010103" pitchFamily="2" charset="77"/>
                        </a:rPr>
                        <a:t>Minimum # of Closed Record Reviews</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Medium" pitchFamily="2" charset="77"/>
                          <a:ea typeface="Apex New Medium" panose="02010600040501010103" pitchFamily="2" charset="77"/>
                        </a:rPr>
                        <a:t>Total Record Reviews</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465391">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300 or less</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2</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3</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2</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7</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3986">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301-500</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3</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4</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3</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10</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5391">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501-700</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4</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5</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4</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13</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5391">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701 or greater</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5</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7</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5</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66688" rtl="0" eaLnBrk="1" fontAlgn="base" latinLnBrk="0" hangingPunct="1">
                        <a:lnSpc>
                          <a:spcPct val="100000"/>
                        </a:lnSpc>
                        <a:spcBef>
                          <a:spcPct val="20000"/>
                        </a:spcBef>
                        <a:spcAft>
                          <a:spcPct val="0"/>
                        </a:spcAft>
                        <a:buClr>
                          <a:srgbClr val="00694E"/>
                        </a:buClr>
                        <a:buSzTx/>
                        <a:buFontTx/>
                        <a:buNone/>
                        <a:tabLst>
                          <a:tab pos="1543050" algn="l"/>
                        </a:tabLst>
                      </a:pPr>
                      <a:r>
                        <a:rPr kumimoji="0" lang="en-US" sz="1700" b="0" i="0" u="none" strike="noStrike" cap="none" normalizeH="0" baseline="0" dirty="0">
                          <a:ln>
                            <a:noFill/>
                          </a:ln>
                          <a:solidFill>
                            <a:schemeClr val="tx1"/>
                          </a:solidFill>
                          <a:effectLst/>
                          <a:latin typeface="Montserrat" pitchFamily="2" charset="77"/>
                          <a:ea typeface="ApexNew-Book" pitchFamily="50" charset="0"/>
                        </a:rPr>
                        <a:t>17</a:t>
                      </a:r>
                    </a:p>
                  </a:txBody>
                  <a:tcPr marL="107997" marR="107997" marT="40494" marB="40494"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6906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87350" y="378814"/>
            <a:ext cx="11106150" cy="951700"/>
          </a:xfrm>
        </p:spPr>
        <p:txBody>
          <a:bodyPr/>
          <a:lstStyle/>
          <a:p>
            <a:r>
              <a:rPr lang="en-US" dirty="0"/>
              <a:t>Exit Conference</a:t>
            </a:r>
          </a:p>
        </p:txBody>
      </p:sp>
      <p:sp>
        <p:nvSpPr>
          <p:cNvPr id="95235" name="Content Placeholder 2"/>
          <p:cNvSpPr>
            <a:spLocks noGrp="1"/>
          </p:cNvSpPr>
          <p:nvPr>
            <p:ph type="body" sz="quarter" idx="10"/>
          </p:nvPr>
        </p:nvSpPr>
        <p:spPr>
          <a:xfrm>
            <a:off x="387350" y="1435100"/>
            <a:ext cx="10816804" cy="4381500"/>
          </a:xfrm>
        </p:spPr>
        <p:txBody>
          <a:bodyPr/>
          <a:lstStyle/>
          <a:p>
            <a:r>
              <a:rPr lang="en-US" dirty="0"/>
              <a:t>Mini-exit:</a:t>
            </a:r>
          </a:p>
          <a:p>
            <a:pPr lvl="1"/>
            <a:r>
              <a:rPr lang="en-US" dirty="0"/>
              <a:t>At end of each day, identify deficiencies; plan for next day.</a:t>
            </a:r>
          </a:p>
          <a:p>
            <a:r>
              <a:rPr lang="en-US" dirty="0"/>
              <a:t>Final exit conference:</a:t>
            </a:r>
          </a:p>
          <a:p>
            <a:pPr lvl="1"/>
            <a:r>
              <a:rPr lang="en-US" dirty="0"/>
              <a:t>Present all corrections prior to the Exit Conference.</a:t>
            </a:r>
          </a:p>
          <a:p>
            <a:pPr lvl="1"/>
            <a:r>
              <a:rPr lang="en-US" dirty="0"/>
              <a:t>Surveyor cannot provide a score.</a:t>
            </a:r>
          </a:p>
          <a:p>
            <a:pPr lvl="1"/>
            <a:r>
              <a:rPr lang="en-US" dirty="0"/>
              <a:t>Invite those you want to attend.</a:t>
            </a:r>
          </a:p>
          <a:p>
            <a:pPr lvl="1"/>
            <a:r>
              <a:rPr lang="en-US" dirty="0"/>
              <a:t>Preliminary Summary of Findings (SOF) as identified by Surveyor and the ACHC standard/CoP.</a:t>
            </a:r>
          </a:p>
          <a:p>
            <a:pPr lvl="1"/>
            <a:r>
              <a:rPr lang="en-US" dirty="0"/>
              <a:t>Seek clarification from your Surveyor while still on site.</a:t>
            </a:r>
          </a:p>
        </p:txBody>
      </p:sp>
    </p:spTree>
    <p:extLst>
      <p:ext uri="{BB962C8B-B14F-4D97-AF65-F5344CB8AC3E}">
        <p14:creationId xmlns:p14="http://schemas.microsoft.com/office/powerpoint/2010/main" val="1785090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87350" y="378814"/>
            <a:ext cx="11106150" cy="951700"/>
          </a:xfrm>
        </p:spPr>
        <p:txBody>
          <a:bodyPr/>
          <a:lstStyle/>
          <a:p>
            <a:r>
              <a:rPr lang="en-US" dirty="0"/>
              <a:t>Corrected On Site</a:t>
            </a:r>
          </a:p>
        </p:txBody>
      </p:sp>
      <p:sp>
        <p:nvSpPr>
          <p:cNvPr id="95235" name="Content Placeholder 2"/>
          <p:cNvSpPr>
            <a:spLocks noGrp="1"/>
          </p:cNvSpPr>
          <p:nvPr>
            <p:ph type="body" sz="quarter" idx="10"/>
          </p:nvPr>
        </p:nvSpPr>
        <p:spPr>
          <a:xfrm>
            <a:off x="387350" y="1435100"/>
            <a:ext cx="11106150" cy="4381500"/>
          </a:xfrm>
        </p:spPr>
        <p:txBody>
          <a:bodyPr/>
          <a:lstStyle/>
          <a:p>
            <a:r>
              <a:rPr lang="en-US" altLang="en-US" dirty="0"/>
              <a:t>ACHC only/non-CoP requirements can be corrected on site and a Plan of Correction (POC) will not be required.</a:t>
            </a:r>
          </a:p>
          <a:p>
            <a:r>
              <a:rPr lang="en-US" altLang="en-US" dirty="0"/>
              <a:t>G tags that are corrected on site will still be scored as a </a:t>
            </a:r>
            <a:r>
              <a:rPr lang="ja-JP" altLang="en-US" dirty="0"/>
              <a:t>“</a:t>
            </a:r>
            <a:r>
              <a:rPr lang="en-US" altLang="ja-JP" dirty="0"/>
              <a:t>No</a:t>
            </a:r>
            <a:r>
              <a:rPr lang="ja-JP" altLang="en-US" dirty="0"/>
              <a:t>”</a:t>
            </a:r>
            <a:r>
              <a:rPr lang="en-US" altLang="ja-JP" dirty="0"/>
              <a:t> and a POC will be required.</a:t>
            </a:r>
          </a:p>
          <a:p>
            <a:pPr lvl="1"/>
            <a:r>
              <a:rPr lang="en-US" altLang="ja-JP" dirty="0"/>
              <a:t>Always want to demonstrate regulatory compliance</a:t>
            </a:r>
          </a:p>
        </p:txBody>
      </p:sp>
    </p:spTree>
    <p:extLst>
      <p:ext uri="{BB962C8B-B14F-4D97-AF65-F5344CB8AC3E}">
        <p14:creationId xmlns:p14="http://schemas.microsoft.com/office/powerpoint/2010/main" val="634176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1808457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1173-9112-4545-A127-796D210275A0}"/>
              </a:ext>
            </a:extLst>
          </p:cNvPr>
          <p:cNvSpPr>
            <a:spLocks noGrp="1"/>
          </p:cNvSpPr>
          <p:nvPr>
            <p:ph type="ctrTitle"/>
          </p:nvPr>
        </p:nvSpPr>
        <p:spPr/>
        <p:txBody>
          <a:bodyPr/>
          <a:lstStyle/>
          <a:p>
            <a:r>
              <a:rPr lang="en-US" dirty="0"/>
              <a:t>Questions? </a:t>
            </a:r>
          </a:p>
        </p:txBody>
      </p:sp>
    </p:spTree>
    <p:extLst>
      <p:ext uri="{BB962C8B-B14F-4D97-AF65-F5344CB8AC3E}">
        <p14:creationId xmlns:p14="http://schemas.microsoft.com/office/powerpoint/2010/main" val="1402115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5"/>
          <p:cNvSpPr>
            <a:spLocks noGrp="1"/>
          </p:cNvSpPr>
          <p:nvPr>
            <p:ph type="ctrTitle"/>
          </p:nvPr>
        </p:nvSpPr>
        <p:spPr bwMode="auto">
          <a:xfrm>
            <a:off x="568960" y="2052320"/>
            <a:ext cx="6471920" cy="2198508"/>
          </a:xfrm>
        </p:spPr>
        <p:txBody>
          <a:bodyPr>
            <a:normAutofit/>
          </a:bodyPr>
          <a:lstStyle/>
          <a:p>
            <a:r>
              <a:rPr lang="en-US" dirty="0"/>
              <a:t>Achieving A Successful Survey Outcome</a:t>
            </a:r>
          </a:p>
        </p:txBody>
      </p:sp>
      <p:sp>
        <p:nvSpPr>
          <p:cNvPr id="2" name="Subtitle 1"/>
          <p:cNvSpPr>
            <a:spLocks noGrp="1"/>
          </p:cNvSpPr>
          <p:nvPr>
            <p:ph type="subTitle" idx="1"/>
          </p:nvPr>
        </p:nvSpPr>
        <p:spPr>
          <a:xfrm>
            <a:off x="568960" y="4362097"/>
            <a:ext cx="6471920" cy="1219200"/>
          </a:xfrm>
        </p:spPr>
        <p:txBody>
          <a:bodyPr/>
          <a:lstStyle/>
          <a:p>
            <a:r>
              <a:rPr lang="en-US" dirty="0"/>
              <a:t>Post-Survey Process</a:t>
            </a:r>
          </a:p>
        </p:txBody>
      </p:sp>
    </p:spTree>
    <p:extLst>
      <p:ext uri="{BB962C8B-B14F-4D97-AF65-F5344CB8AC3E}">
        <p14:creationId xmlns:p14="http://schemas.microsoft.com/office/powerpoint/2010/main" val="1680969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387350" y="378814"/>
            <a:ext cx="11106150" cy="951700"/>
          </a:xfrm>
        </p:spPr>
        <p:txBody>
          <a:bodyPr/>
          <a:lstStyle/>
          <a:p>
            <a:r>
              <a:rPr lang="en-US" dirty="0"/>
              <a:t>Post-Survey Process</a:t>
            </a:r>
          </a:p>
        </p:txBody>
      </p:sp>
      <p:sp>
        <p:nvSpPr>
          <p:cNvPr id="98307" name="Content Placeholder 2"/>
          <p:cNvSpPr>
            <a:spLocks noGrp="1"/>
          </p:cNvSpPr>
          <p:nvPr>
            <p:ph type="body" sz="quarter" idx="10"/>
          </p:nvPr>
        </p:nvSpPr>
        <p:spPr>
          <a:xfrm>
            <a:off x="387350" y="1435100"/>
            <a:ext cx="10100708" cy="4381500"/>
          </a:xfrm>
        </p:spPr>
        <p:txBody>
          <a:bodyPr/>
          <a:lstStyle/>
          <a:p>
            <a:r>
              <a:rPr lang="en-US" dirty="0"/>
              <a:t>ACHC Accreditation Review Committee examines all the data.</a:t>
            </a:r>
          </a:p>
          <a:p>
            <a:r>
              <a:rPr lang="en-US" altLang="en-US" dirty="0"/>
              <a:t>Accreditation decision is determined based primarily on CoP/G tag deficiencies.</a:t>
            </a:r>
            <a:endParaRPr lang="en-US" dirty="0"/>
          </a:p>
          <a:p>
            <a:r>
              <a:rPr lang="en-US" dirty="0"/>
              <a:t>Summary of Findings is sent within 10 business days from the last day of survey.</a:t>
            </a:r>
          </a:p>
        </p:txBody>
      </p:sp>
    </p:spTree>
    <p:extLst>
      <p:ext uri="{BB962C8B-B14F-4D97-AF65-F5344CB8AC3E}">
        <p14:creationId xmlns:p14="http://schemas.microsoft.com/office/powerpoint/2010/main" val="3090161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spect="1" noChangeArrowheads="1"/>
          </p:cNvSpPr>
          <p:nvPr>
            <p:ph type="title"/>
          </p:nvPr>
        </p:nvSpPr>
        <p:spPr>
          <a:xfrm>
            <a:off x="387350" y="378814"/>
            <a:ext cx="11106150" cy="951700"/>
          </a:xfrm>
        </p:spPr>
        <p:txBody>
          <a:bodyPr/>
          <a:lstStyle/>
          <a:p>
            <a:r>
              <a:rPr lang="en-US" dirty="0"/>
              <a:t>Objectives</a:t>
            </a:r>
          </a:p>
        </p:txBody>
      </p:sp>
      <p:sp>
        <p:nvSpPr>
          <p:cNvPr id="61443" name="Rectangle 3"/>
          <p:cNvSpPr>
            <a:spLocks noGrp="1" noChangeAspect="1" noChangeArrowheads="1"/>
          </p:cNvSpPr>
          <p:nvPr>
            <p:ph type="body" sz="quarter" idx="10"/>
          </p:nvPr>
        </p:nvSpPr>
        <p:spPr>
          <a:xfrm>
            <a:off x="387349" y="1435100"/>
            <a:ext cx="11356631" cy="4381500"/>
          </a:xfrm>
        </p:spPr>
        <p:txBody>
          <a:bodyPr>
            <a:normAutofit/>
          </a:bodyPr>
          <a:lstStyle/>
          <a:p>
            <a:r>
              <a:rPr lang="en-US" sz="2200" dirty="0"/>
              <a:t>Review the ACHC Accreditation Process.</a:t>
            </a:r>
          </a:p>
          <a:p>
            <a:r>
              <a:rPr lang="en-US" sz="2200" dirty="0"/>
              <a:t>Learn how to prepare an organization for the ACHC Accreditation Survey.</a:t>
            </a:r>
          </a:p>
          <a:p>
            <a:r>
              <a:rPr lang="en-US" sz="2200" dirty="0"/>
              <a:t>Establish expectations for on-site survey and strategies for survey success.</a:t>
            </a:r>
          </a:p>
          <a:p>
            <a:r>
              <a:rPr lang="en-US" sz="2200" dirty="0"/>
              <a:t>Learn how to utilize the </a:t>
            </a:r>
            <a:r>
              <a:rPr lang="en-US" sz="2200" i="1" dirty="0"/>
              <a:t>ACHC Accreditation Guide to Success </a:t>
            </a:r>
            <a:r>
              <a:rPr lang="en-US" sz="2200" dirty="0"/>
              <a:t>to ensure ongoing compliance.</a:t>
            </a:r>
          </a:p>
          <a:p>
            <a:r>
              <a:rPr lang="en-US" sz="2200" dirty="0"/>
              <a:t>Identify how to avoid condition-level deficiencies.</a:t>
            </a:r>
          </a:p>
          <a:p>
            <a:r>
              <a:rPr lang="en-US" sz="2200" dirty="0"/>
              <a:t>Review the ACHC Accreditation Standards to understand expectations </a:t>
            </a:r>
            <a:br>
              <a:rPr lang="en-US" sz="2200" dirty="0"/>
            </a:br>
            <a:r>
              <a:rPr lang="en-US" sz="2200" dirty="0"/>
              <a:t>for compliance.</a:t>
            </a:r>
          </a:p>
        </p:txBody>
      </p:sp>
    </p:spTree>
    <p:extLst>
      <p:ext uri="{BB962C8B-B14F-4D97-AF65-F5344CB8AC3E}">
        <p14:creationId xmlns:p14="http://schemas.microsoft.com/office/powerpoint/2010/main" val="7375847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p:nvPr>
        </p:nvSpPr>
        <p:spPr bwMode="auto">
          <a:xfrm>
            <a:off x="387350" y="378814"/>
            <a:ext cx="11106150" cy="951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altLang="en-US" dirty="0"/>
              <a:t>Summary Of Findings Sample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520" y="1770782"/>
            <a:ext cx="7014959" cy="365211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0128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p:nvPr>
        </p:nvSpPr>
        <p:spPr bwMode="auto">
          <a:xfrm>
            <a:off x="387350" y="378814"/>
            <a:ext cx="11106150" cy="951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altLang="en-US" dirty="0"/>
              <a:t>Summary Of Findings Sample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273" y="1590720"/>
            <a:ext cx="5849454" cy="367656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450012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374650" y="416914"/>
            <a:ext cx="11233150" cy="1449986"/>
          </a:xfrm>
        </p:spPr>
        <p:txBody>
          <a:bodyPr/>
          <a:lstStyle/>
          <a:p>
            <a:r>
              <a:rPr lang="en-US"/>
              <a:t>Standard- and Condition-Level Deficiencies</a:t>
            </a:r>
            <a:endParaRPr lang="en-US" dirty="0"/>
          </a:p>
        </p:txBody>
      </p:sp>
      <p:sp>
        <p:nvSpPr>
          <p:cNvPr id="99331" name="Content Placeholder 2"/>
          <p:cNvSpPr>
            <a:spLocks noGrp="1"/>
          </p:cNvSpPr>
          <p:nvPr>
            <p:ph type="body" sz="quarter" idx="10"/>
          </p:nvPr>
        </p:nvSpPr>
        <p:spPr>
          <a:xfrm>
            <a:off x="387350" y="1961002"/>
            <a:ext cx="11233150" cy="3955056"/>
          </a:xfrm>
        </p:spPr>
        <p:txBody>
          <a:bodyPr>
            <a:normAutofit fontScale="92500" lnSpcReduction="10000"/>
          </a:bodyPr>
          <a:lstStyle/>
          <a:p>
            <a:r>
              <a:rPr lang="en-US"/>
              <a:t>Standard-level deficiencies are ACHC-only deficiencies and individual G tags:</a:t>
            </a:r>
          </a:p>
          <a:p>
            <a:pPr lvl="1"/>
            <a:r>
              <a:rPr lang="en-US"/>
              <a:t>Not as “severe”</a:t>
            </a:r>
          </a:p>
          <a:p>
            <a:pPr lvl="1"/>
            <a:r>
              <a:rPr lang="en-US"/>
              <a:t>Individual, random issue vs. a systemic issue</a:t>
            </a:r>
          </a:p>
          <a:p>
            <a:pPr lvl="1"/>
            <a:r>
              <a:rPr lang="en-US"/>
              <a:t>Only require a Plan of Correction</a:t>
            </a:r>
          </a:p>
          <a:p>
            <a:r>
              <a:rPr lang="en-US"/>
              <a:t>Condition-level deficiencies result when either an entire condition is out of compliance, multiple G tags under a single condition are out of compliance, or the deficiency is severe.</a:t>
            </a:r>
          </a:p>
          <a:p>
            <a:pPr lvl="1"/>
            <a:r>
              <a:rPr lang="en-US"/>
              <a:t>Home Health Agency Survey Protocols</a:t>
            </a:r>
          </a:p>
          <a:p>
            <a:pPr lvl="2"/>
            <a:r>
              <a:rPr lang="en-US"/>
              <a:t>Level 1 and Level 2 G tags</a:t>
            </a:r>
          </a:p>
          <a:p>
            <a:pPr lvl="1"/>
            <a:r>
              <a:rPr lang="en-US"/>
              <a:t>Requires another on-site survey</a:t>
            </a:r>
          </a:p>
          <a:p>
            <a:pPr lvl="2"/>
            <a:r>
              <a:rPr lang="en-US"/>
              <a:t>Startups require another full survey</a:t>
            </a:r>
            <a:endParaRPr lang="en-US" dirty="0"/>
          </a:p>
        </p:txBody>
      </p:sp>
    </p:spTree>
    <p:extLst>
      <p:ext uri="{BB962C8B-B14F-4D97-AF65-F5344CB8AC3E}">
        <p14:creationId xmlns:p14="http://schemas.microsoft.com/office/powerpoint/2010/main" val="427227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2297C-54F5-1247-8112-E0ABCCC99272}"/>
              </a:ext>
            </a:extLst>
          </p:cNvPr>
          <p:cNvSpPr>
            <a:spLocks noGrp="1"/>
          </p:cNvSpPr>
          <p:nvPr>
            <p:ph type="title"/>
          </p:nvPr>
        </p:nvSpPr>
        <p:spPr/>
        <p:txBody>
          <a:bodyPr/>
          <a:lstStyle/>
          <a:p>
            <a:r>
              <a:rPr lang="en-US" dirty="0"/>
              <a:t>ACHC Accreditation Decisions</a:t>
            </a:r>
          </a:p>
        </p:txBody>
      </p:sp>
      <p:sp>
        <p:nvSpPr>
          <p:cNvPr id="3" name="Text Placeholder 2">
            <a:extLst>
              <a:ext uri="{FF2B5EF4-FFF2-40B4-BE49-F238E27FC236}">
                <a16:creationId xmlns:a16="http://schemas.microsoft.com/office/drawing/2014/main" id="{65A0B838-4A40-3D4E-99C8-2B732CA14195}"/>
              </a:ext>
            </a:extLst>
          </p:cNvPr>
          <p:cNvSpPr>
            <a:spLocks noGrp="1"/>
          </p:cNvSpPr>
          <p:nvPr>
            <p:ph type="body" sz="quarter" idx="10"/>
          </p:nvPr>
        </p:nvSpPr>
        <p:spPr/>
        <p:txBody>
          <a:bodyPr/>
          <a:lstStyle/>
          <a:p>
            <a:endParaRPr lang="en-US"/>
          </a:p>
        </p:txBody>
      </p:sp>
      <p:pic>
        <p:nvPicPr>
          <p:cNvPr id="4" name="Content Placeholder 3" descr="[1538] ACHC Accreditation Decisions Defintions.jp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20746" b="5353"/>
          <a:stretch/>
        </p:blipFill>
        <p:spPr>
          <a:xfrm>
            <a:off x="0" y="1385599"/>
            <a:ext cx="12158663" cy="4381500"/>
          </a:xfrm>
          <a:prstGeom prst="rect">
            <a:avLst/>
          </a:prstGeom>
        </p:spPr>
      </p:pic>
    </p:spTree>
    <p:extLst>
      <p:ext uri="{BB962C8B-B14F-4D97-AF65-F5344CB8AC3E}">
        <p14:creationId xmlns:p14="http://schemas.microsoft.com/office/powerpoint/2010/main" val="6807887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Plan of Correction</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3922" y="1485251"/>
            <a:ext cx="380289" cy="35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1AB535C5-E89B-433A-B99D-9AF9AC5BD1D4}"/>
              </a:ext>
            </a:extLst>
          </p:cNvPr>
          <p:cNvPicPr>
            <a:picLocks noChangeAspect="1"/>
          </p:cNvPicPr>
          <p:nvPr/>
        </p:nvPicPr>
        <p:blipFill rotWithShape="1">
          <a:blip r:embed="rId3"/>
          <a:srcRect l="8907" t="24122" r="75382" b="11294"/>
          <a:stretch/>
        </p:blipFill>
        <p:spPr>
          <a:xfrm>
            <a:off x="3044461" y="1330514"/>
            <a:ext cx="5791928" cy="4464166"/>
          </a:xfrm>
          <a:prstGeom prst="rect">
            <a:avLst/>
          </a:prstGeom>
          <a:noFill/>
          <a:ln w="9525">
            <a:solidFill>
              <a:schemeClr val="bg1">
                <a:lumMod val="85000"/>
              </a:schemeClr>
            </a:solidFill>
            <a:miter lim="800000"/>
            <a:headEnd/>
            <a:tailEnd/>
          </a:ln>
          <a:effectLst/>
        </p:spPr>
      </p:pic>
    </p:spTree>
    <p:extLst>
      <p:ext uri="{BB962C8B-B14F-4D97-AF65-F5344CB8AC3E}">
        <p14:creationId xmlns:p14="http://schemas.microsoft.com/office/powerpoint/2010/main" val="2371141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p:cNvSpPr>
          <p:nvPr>
            <p:ph type="title"/>
          </p:nvPr>
        </p:nvSpPr>
        <p:spPr>
          <a:xfrm>
            <a:off x="387350" y="378814"/>
            <a:ext cx="11106150" cy="951700"/>
          </a:xfrm>
        </p:spPr>
        <p:txBody>
          <a:bodyPr>
            <a:normAutofit/>
          </a:bodyPr>
          <a:lstStyle/>
          <a:p>
            <a:r>
              <a:rPr lang="en-US" dirty="0"/>
              <a:t>Plan of Correction Requirements</a:t>
            </a:r>
          </a:p>
        </p:txBody>
      </p:sp>
      <p:sp>
        <p:nvSpPr>
          <p:cNvPr id="68611" name="Rectangle 3"/>
          <p:cNvSpPr>
            <a:spLocks noGrp="1"/>
          </p:cNvSpPr>
          <p:nvPr>
            <p:ph type="body" sz="quarter" idx="10"/>
          </p:nvPr>
        </p:nvSpPr>
        <p:spPr>
          <a:xfrm>
            <a:off x="387350" y="1435100"/>
            <a:ext cx="11106150" cy="4381500"/>
          </a:xfrm>
        </p:spPr>
        <p:txBody>
          <a:bodyPr>
            <a:normAutofit fontScale="92500" lnSpcReduction="20000"/>
          </a:bodyPr>
          <a:lstStyle/>
          <a:p>
            <a:r>
              <a:rPr lang="en-US" altLang="en-US" dirty="0"/>
              <a:t>Due in 10 calendar days to ACHC</a:t>
            </a:r>
          </a:p>
          <a:p>
            <a:r>
              <a:rPr lang="en-US" altLang="en-US" dirty="0"/>
              <a:t>Deficiencies are autofilled</a:t>
            </a:r>
          </a:p>
          <a:p>
            <a:r>
              <a:rPr lang="en-US" altLang="en-US" dirty="0"/>
              <a:t>Plan of Correction:</a:t>
            </a:r>
          </a:p>
          <a:p>
            <a:pPr lvl="1"/>
            <a:r>
              <a:rPr lang="en-US" altLang="en-US" dirty="0"/>
              <a:t>Specific action step to correct the deficiency</a:t>
            </a:r>
          </a:p>
          <a:p>
            <a:r>
              <a:rPr lang="en-US" altLang="en-US" dirty="0"/>
              <a:t>Date of compliance of the action step:</a:t>
            </a:r>
          </a:p>
          <a:p>
            <a:pPr lvl="1"/>
            <a:r>
              <a:rPr lang="en-US" altLang="en-US" dirty="0"/>
              <a:t>10 calendar days for condition-level</a:t>
            </a:r>
          </a:p>
          <a:p>
            <a:pPr lvl="1"/>
            <a:r>
              <a:rPr lang="en-US" altLang="en-US" dirty="0"/>
              <a:t>30 calendar days for standard-level</a:t>
            </a:r>
          </a:p>
          <a:p>
            <a:r>
              <a:rPr lang="en-US" altLang="en-US" dirty="0"/>
              <a:t>Title of individual responsible</a:t>
            </a:r>
          </a:p>
          <a:p>
            <a:r>
              <a:rPr lang="en-US" altLang="en-US" dirty="0"/>
              <a:t>Process to prevent recurrence (two-step process):</a:t>
            </a:r>
          </a:p>
          <a:p>
            <a:pPr lvl="1"/>
            <a:r>
              <a:rPr lang="en-US" altLang="en-US" dirty="0"/>
              <a:t>Percentage and frequency</a:t>
            </a:r>
          </a:p>
          <a:p>
            <a:pPr lvl="1"/>
            <a:r>
              <a:rPr lang="en-US" altLang="en-US" dirty="0"/>
              <a:t>Target threshold</a:t>
            </a:r>
          </a:p>
          <a:p>
            <a:pPr lvl="1"/>
            <a:r>
              <a:rPr lang="en-US" altLang="en-US" dirty="0"/>
              <a:t>Maintaining compliance</a:t>
            </a:r>
          </a:p>
        </p:txBody>
      </p:sp>
      <p:pic>
        <p:nvPicPr>
          <p:cNvPr id="2" name="Picture 1" descr="Screen Shot 2017-01-23 at 2.1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5134" y="3623732"/>
            <a:ext cx="2116667" cy="2116667"/>
          </a:xfrm>
          <a:prstGeom prst="rect">
            <a:avLst/>
          </a:prstGeom>
        </p:spPr>
      </p:pic>
    </p:spTree>
    <p:extLst>
      <p:ext uri="{BB962C8B-B14F-4D97-AF65-F5344CB8AC3E}">
        <p14:creationId xmlns:p14="http://schemas.microsoft.com/office/powerpoint/2010/main" val="30505537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4"/>
          <p:cNvSpPr>
            <a:spLocks noGrp="1"/>
          </p:cNvSpPr>
          <p:nvPr>
            <p:ph type="title"/>
          </p:nvPr>
        </p:nvSpPr>
        <p:spPr/>
        <p:txBody>
          <a:bodyPr/>
          <a:lstStyle/>
          <a:p>
            <a:r>
              <a:rPr lang="en-US" altLang="en-US" dirty="0"/>
              <a:t>Evidence</a:t>
            </a:r>
          </a:p>
        </p:txBody>
      </p:sp>
      <p:sp>
        <p:nvSpPr>
          <p:cNvPr id="2" name="Text Placeholder 1"/>
          <p:cNvSpPr>
            <a:spLocks noGrp="1"/>
          </p:cNvSpPr>
          <p:nvPr>
            <p:ph type="body" sz="quarter" idx="10"/>
          </p:nvPr>
        </p:nvSpPr>
        <p:spPr>
          <a:xfrm>
            <a:off x="387349" y="1435100"/>
            <a:ext cx="11532901" cy="4381500"/>
          </a:xfrm>
        </p:spPr>
        <p:txBody>
          <a:bodyPr>
            <a:normAutofit fontScale="92500"/>
          </a:bodyPr>
          <a:lstStyle/>
          <a:p>
            <a:r>
              <a:rPr lang="en-US" altLang="en-US" dirty="0"/>
              <a:t>Evidence is required to support compliance. </a:t>
            </a:r>
          </a:p>
          <a:p>
            <a:r>
              <a:rPr lang="en-US" altLang="en-US" dirty="0"/>
              <a:t>Once POC is approved, POC identifies which deficiencies will require evidence.</a:t>
            </a:r>
          </a:p>
          <a:p>
            <a:r>
              <a:rPr lang="en-US" altLang="en-US" dirty="0"/>
              <a:t>All evidence to the Account Advisor within 60 days.</a:t>
            </a:r>
          </a:p>
          <a:p>
            <a:r>
              <a:rPr lang="en-US" altLang="en-US" dirty="0"/>
              <a:t>No PHI or other confidential information of patients or employees.</a:t>
            </a:r>
          </a:p>
          <a:p>
            <a:r>
              <a:rPr lang="en-US" altLang="en-US" dirty="0"/>
              <a:t>Accreditation can be terminated if evidence is not submitted.</a:t>
            </a:r>
          </a:p>
          <a:p>
            <a:pPr lvl="1"/>
            <a:endParaRPr lang="en-US" altLang="en-US" dirty="0"/>
          </a:p>
          <a:p>
            <a:pPr lvl="1"/>
            <a:endParaRPr lang="en-US" altLang="en-US" dirty="0"/>
          </a:p>
          <a:p>
            <a:pPr lvl="1"/>
            <a:endParaRPr lang="en-US" altLang="en-US" dirty="0"/>
          </a:p>
          <a:p>
            <a:pPr lvl="1"/>
            <a:endParaRPr lang="en-US" altLang="en-US" dirty="0"/>
          </a:p>
          <a:p>
            <a:pPr marL="457200" lvl="1" indent="0" algn="ctr">
              <a:buNone/>
            </a:pPr>
            <a:r>
              <a:rPr lang="en-US" altLang="en-US" dirty="0">
                <a:latin typeface="Montserrat Medium" pitchFamily="2" charset="77"/>
                <a:ea typeface="Apex New Medium" panose="02010600040501010103" pitchFamily="2" charset="77"/>
              </a:rPr>
              <a:t>Additional evidence may be required based on the decision of the </a:t>
            </a:r>
            <a:br>
              <a:rPr lang="en-US" altLang="en-US" dirty="0">
                <a:latin typeface="Montserrat Medium" pitchFamily="2" charset="77"/>
                <a:ea typeface="Apex New Medium" panose="02010600040501010103" pitchFamily="2" charset="77"/>
              </a:rPr>
            </a:br>
            <a:r>
              <a:rPr lang="en-US" altLang="en-US" dirty="0">
                <a:latin typeface="Montserrat Medium" pitchFamily="2" charset="77"/>
                <a:ea typeface="Apex New Medium" panose="02010600040501010103" pitchFamily="2" charset="77"/>
              </a:rPr>
              <a:t>ACHC Review Committee.</a:t>
            </a:r>
          </a:p>
          <a:p>
            <a:endParaRPr lang="en-US" dirty="0"/>
          </a:p>
        </p:txBody>
      </p:sp>
      <p:sp>
        <p:nvSpPr>
          <p:cNvPr id="4" name="Rectangle 3"/>
          <p:cNvSpPr txBox="1">
            <a:spLocks/>
          </p:cNvSpPr>
          <p:nvPr/>
        </p:nvSpPr>
        <p:spPr>
          <a:xfrm>
            <a:off x="387350" y="1490001"/>
            <a:ext cx="10515600" cy="4377399"/>
          </a:xfrm>
          <a:prstGeom prst="rect">
            <a:avLst/>
          </a:prstGeom>
        </p:spPr>
        <p:txBody>
          <a:bodyPr vert="horz" lIns="91440" tIns="45720" rIns="91440" bIns="45720" rtlCol="0">
            <a:normAutofit/>
          </a:bodyPr>
          <a:lstStyle>
            <a:lvl1pPr marL="347472" indent="-347472" algn="l" defTabSz="914400" rtl="0" eaLnBrk="1" latinLnBrk="0" hangingPunct="1">
              <a:lnSpc>
                <a:spcPct val="90000"/>
              </a:lnSpc>
              <a:spcBef>
                <a:spcPts val="1000"/>
              </a:spcBef>
              <a:buClr>
                <a:srgbClr val="74A2BF"/>
              </a:buClr>
              <a:buFont typeface="Wingdings" charset="2"/>
              <a:buChar char="§"/>
              <a:defRPr sz="2300" b="0" i="0" kern="1200">
                <a:solidFill>
                  <a:srgbClr val="000000"/>
                </a:solidFill>
                <a:latin typeface="Apex New Book" charset="0"/>
                <a:ea typeface="Apex New Book" charset="0"/>
                <a:cs typeface="Apex New Book" charset="0"/>
              </a:defRPr>
            </a:lvl1pPr>
            <a:lvl2pPr marL="800100" indent="-342900" algn="l" defTabSz="914400" rtl="0" eaLnBrk="1" latinLnBrk="0" hangingPunct="1">
              <a:lnSpc>
                <a:spcPct val="90000"/>
              </a:lnSpc>
              <a:spcBef>
                <a:spcPts val="500"/>
              </a:spcBef>
              <a:buClr>
                <a:srgbClr val="74A2BF"/>
              </a:buClr>
              <a:buFont typeface="Arial" charset="0"/>
              <a:buChar char="•"/>
              <a:defRPr sz="2000" b="0" i="0" kern="1200">
                <a:solidFill>
                  <a:srgbClr val="000000"/>
                </a:solidFill>
                <a:latin typeface="Apex New Book" charset="0"/>
                <a:ea typeface="Apex New Book" charset="0"/>
                <a:cs typeface="Apex New Book" charset="0"/>
              </a:defRPr>
            </a:lvl2pPr>
            <a:lvl3pPr marL="1257300" indent="-342900" algn="l" defTabSz="914400" rtl="0" eaLnBrk="1" latinLnBrk="0" hangingPunct="1">
              <a:lnSpc>
                <a:spcPct val="90000"/>
              </a:lnSpc>
              <a:spcBef>
                <a:spcPts val="500"/>
              </a:spcBef>
              <a:buClr>
                <a:srgbClr val="74A2BF"/>
              </a:buClr>
              <a:buFont typeface="Arial" charset="0"/>
              <a:buChar char="•"/>
              <a:defRPr sz="2000" b="0" i="0" kern="1200">
                <a:solidFill>
                  <a:srgbClr val="000000"/>
                </a:solidFill>
                <a:latin typeface="Apex New Book" charset="0"/>
                <a:ea typeface="Apex New Book" charset="0"/>
                <a:cs typeface="Apex New Book" charset="0"/>
              </a:defRPr>
            </a:lvl3pPr>
            <a:lvl4pPr marL="1657350" indent="-285750" algn="l" defTabSz="914400" rtl="0" eaLnBrk="1" latinLnBrk="0" hangingPunct="1">
              <a:lnSpc>
                <a:spcPct val="90000"/>
              </a:lnSpc>
              <a:spcBef>
                <a:spcPts val="500"/>
              </a:spcBef>
              <a:buClr>
                <a:srgbClr val="74A2BF"/>
              </a:buClr>
              <a:buFont typeface="Arial" charset="0"/>
              <a:buChar char="•"/>
              <a:defRPr sz="2000" b="0" i="0" kern="1200">
                <a:solidFill>
                  <a:srgbClr val="000000"/>
                </a:solidFill>
                <a:latin typeface="Apex New Book" charset="0"/>
                <a:ea typeface="Apex New Book" charset="0"/>
                <a:cs typeface="Apex New Book" charset="0"/>
              </a:defRPr>
            </a:lvl4pPr>
            <a:lvl5pPr marL="2114550" indent="-285750" algn="l" defTabSz="914400" rtl="0" eaLnBrk="1" latinLnBrk="0" hangingPunct="1">
              <a:lnSpc>
                <a:spcPct val="90000"/>
              </a:lnSpc>
              <a:spcBef>
                <a:spcPts val="500"/>
              </a:spcBef>
              <a:buClr>
                <a:srgbClr val="74A2BF"/>
              </a:buClr>
              <a:buFont typeface="Arial" charset="0"/>
              <a:buChar char="•"/>
              <a:defRPr sz="2000" b="0" i="0" kern="1200">
                <a:solidFill>
                  <a:srgbClr val="000000"/>
                </a:solidFill>
                <a:latin typeface="Apex New Book" charset="0"/>
                <a:ea typeface="Apex New Book" charset="0"/>
                <a:cs typeface="Apex New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itchFamily="2" charset="2"/>
              <a:buChar char="§"/>
              <a:defRPr/>
            </a:pPr>
            <a:endParaRPr lang="en-US" altLang="en-US" sz="2200" dirty="0">
              <a:solidFill>
                <a:schemeClr val="tx1">
                  <a:lumMod val="75000"/>
                  <a:lumOff val="25000"/>
                </a:schemeClr>
              </a:solidFill>
              <a:ea typeface="ＭＳ Ｐゴシック" charset="0"/>
              <a:cs typeface="+mn-cs"/>
            </a:endParaRPr>
          </a:p>
        </p:txBody>
      </p:sp>
    </p:spTree>
    <p:extLst>
      <p:ext uri="{BB962C8B-B14F-4D97-AF65-F5344CB8AC3E}">
        <p14:creationId xmlns:p14="http://schemas.microsoft.com/office/powerpoint/2010/main" val="38143965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p:nvPr>
        </p:nvSpPr>
        <p:spPr bwMode="auto">
          <a:xfrm>
            <a:off x="387350" y="378814"/>
            <a:ext cx="11106150" cy="951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altLang="en-US" dirty="0"/>
              <a:t>Sample Audit Summary</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69" t="1776" r="1775"/>
          <a:stretch/>
        </p:blipFill>
        <p:spPr bwMode="auto">
          <a:xfrm>
            <a:off x="4133850" y="1519094"/>
            <a:ext cx="3924300" cy="4213512"/>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536" t="-13761" r="-6531" b="-18348"/>
          <a:stretch/>
        </p:blipFill>
        <p:spPr>
          <a:xfrm>
            <a:off x="6631388" y="1548731"/>
            <a:ext cx="1065474" cy="488624"/>
          </a:xfrm>
          <a:prstGeom prst="rect">
            <a:avLst/>
          </a:prstGeom>
          <a:solidFill>
            <a:schemeClr val="bg1"/>
          </a:solidFill>
        </p:spPr>
      </p:pic>
    </p:spTree>
    <p:extLst>
      <p:ext uri="{BB962C8B-B14F-4D97-AF65-F5344CB8AC3E}">
        <p14:creationId xmlns:p14="http://schemas.microsoft.com/office/powerpoint/2010/main" val="21483151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p:nvPr>
        </p:nvSpPr>
        <p:spPr bwMode="auto">
          <a:xfrm>
            <a:off x="387350" y="924914"/>
            <a:ext cx="4413250" cy="20849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altLang="en-US" dirty="0"/>
              <a:t>After Accreditation</a:t>
            </a: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957" t="21798" r="6226" b="16057"/>
          <a:stretch/>
        </p:blipFill>
        <p:spPr bwMode="auto">
          <a:xfrm>
            <a:off x="4928305" y="265661"/>
            <a:ext cx="6285054" cy="5822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12230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3344F6-592C-0C42-A008-8A46046D2C27}"/>
              </a:ext>
            </a:extLst>
          </p:cNvPr>
          <p:cNvPicPr>
            <a:picLocks noChangeAspect="1"/>
          </p:cNvPicPr>
          <p:nvPr/>
        </p:nvPicPr>
        <p:blipFill>
          <a:blip r:embed="rId3"/>
          <a:stretch>
            <a:fillRect/>
          </a:stretch>
        </p:blipFill>
        <p:spPr>
          <a:xfrm>
            <a:off x="3695953" y="1892300"/>
            <a:ext cx="4800094" cy="3759200"/>
          </a:xfrm>
          <a:prstGeom prst="rect">
            <a:avLst/>
          </a:prstGeom>
        </p:spPr>
      </p:pic>
      <p:sp>
        <p:nvSpPr>
          <p:cNvPr id="16" name="Title 1">
            <a:extLst>
              <a:ext uri="{FF2B5EF4-FFF2-40B4-BE49-F238E27FC236}">
                <a16:creationId xmlns:a16="http://schemas.microsoft.com/office/drawing/2014/main" id="{4295B092-7A45-714A-A7A7-DF2335D732D7}"/>
              </a:ext>
            </a:extLst>
          </p:cNvPr>
          <p:cNvSpPr txBox="1">
            <a:spLocks/>
          </p:cNvSpPr>
          <p:nvPr/>
        </p:nvSpPr>
        <p:spPr bwMode="auto">
          <a:xfrm>
            <a:off x="361950" y="516723"/>
            <a:ext cx="11106150" cy="951700"/>
          </a:xfrm>
          <a:prstGeom prst="rect">
            <a:avLst/>
          </a:prstGeom>
        </p:spPr>
        <p:txBody>
          <a:bodyPr>
            <a:normAutofit/>
          </a:bodyPr>
          <a:lstStyle>
            <a:lvl1pPr algn="l" defTabSz="914400" rtl="0" eaLnBrk="1" latinLnBrk="0" hangingPunct="1">
              <a:lnSpc>
                <a:spcPct val="90000"/>
              </a:lnSpc>
              <a:spcBef>
                <a:spcPct val="0"/>
              </a:spcBef>
              <a:buNone/>
              <a:defRPr sz="4400" b="0" i="0" kern="1200" cap="none">
                <a:solidFill>
                  <a:srgbClr val="003654"/>
                </a:solidFill>
                <a:latin typeface="Montserrat Medium" pitchFamily="2" charset="77"/>
                <a:ea typeface="Apex New Medium" charset="0"/>
                <a:cs typeface="Montserrat Medium" pitchFamily="2" charset="77"/>
              </a:defRPr>
            </a:lvl1pPr>
          </a:lstStyle>
          <a:p>
            <a:r>
              <a:rPr lang="en-US" altLang="en-US" dirty="0">
                <a:solidFill>
                  <a:schemeClr val="bg1"/>
                </a:solidFill>
              </a:rPr>
              <a:t>Poll Question</a:t>
            </a:r>
            <a:endParaRPr lang="en-US" altLang="en-US" dirty="0">
              <a:solidFill>
                <a:schemeClr val="bg1"/>
              </a:solidFill>
              <a:latin typeface="Apex New Medium" panose="02010600040501010103" pitchFamily="2" charset="77"/>
              <a:ea typeface="Apex New Medium" panose="02010600040501010103" pitchFamily="2" charset="77"/>
            </a:endParaRPr>
          </a:p>
        </p:txBody>
      </p:sp>
      <p:pic>
        <p:nvPicPr>
          <p:cNvPr id="17" name="Picture 16">
            <a:extLst>
              <a:ext uri="{FF2B5EF4-FFF2-40B4-BE49-F238E27FC236}">
                <a16:creationId xmlns:a16="http://schemas.microsoft.com/office/drawing/2014/main" id="{6262AFBD-3809-FA40-9873-DEF239B70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0" y="412828"/>
            <a:ext cx="519052" cy="65795"/>
          </a:xfrm>
          <a:prstGeom prst="rect">
            <a:avLst/>
          </a:prstGeom>
        </p:spPr>
      </p:pic>
    </p:spTree>
    <p:extLst>
      <p:ext uri="{BB962C8B-B14F-4D97-AF65-F5344CB8AC3E}">
        <p14:creationId xmlns:p14="http://schemas.microsoft.com/office/powerpoint/2010/main" val="2835032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Title 1"/>
          <p:cNvSpPr>
            <a:spLocks noGrp="1"/>
          </p:cNvSpPr>
          <p:nvPr>
            <p:ph type="title"/>
          </p:nvPr>
        </p:nvSpPr>
        <p:spPr>
          <a:xfrm>
            <a:off x="387350" y="378814"/>
            <a:ext cx="11106150" cy="951700"/>
          </a:xfrm>
        </p:spPr>
        <p:txBody>
          <a:bodyPr/>
          <a:lstStyle/>
          <a:p>
            <a:r>
              <a:rPr lang="en-US" dirty="0"/>
              <a:t>Home Health Accreditation</a:t>
            </a:r>
            <a:endParaRPr lang="en-US" altLang="en-US" dirty="0"/>
          </a:p>
        </p:txBody>
      </p:sp>
      <p:sp>
        <p:nvSpPr>
          <p:cNvPr id="3" name="Content Placeholder 2"/>
          <p:cNvSpPr>
            <a:spLocks noGrp="1"/>
          </p:cNvSpPr>
          <p:nvPr>
            <p:ph type="body" sz="quarter" idx="10"/>
          </p:nvPr>
        </p:nvSpPr>
        <p:spPr>
          <a:xfrm>
            <a:off x="387350" y="1435100"/>
            <a:ext cx="11106150" cy="4381500"/>
          </a:xfrm>
        </p:spPr>
        <p:txBody>
          <a:bodyPr/>
          <a:lstStyle/>
          <a:p>
            <a:r>
              <a:rPr lang="en-US" dirty="0"/>
              <a:t>ACHC earned CMS Deeming Authority in 2006. </a:t>
            </a:r>
          </a:p>
          <a:p>
            <a:r>
              <a:rPr lang="en-US" dirty="0"/>
              <a:t>Accredits more than 2,600 locations nationally.</a:t>
            </a:r>
          </a:p>
          <a:p>
            <a:r>
              <a:rPr lang="en-US" dirty="0"/>
              <a:t>Program-specific standards include Conditions of Participation (CoPs).</a:t>
            </a:r>
          </a:p>
          <a:p>
            <a:r>
              <a:rPr lang="en-US" dirty="0"/>
              <a:t>Agencies have the ability to choose from a comprehensive group of services, including:</a:t>
            </a:r>
          </a:p>
          <a:p>
            <a:pPr lvl="1"/>
            <a:r>
              <a:rPr lang="en-US" dirty="0"/>
              <a:t>Skilled Nursing</a:t>
            </a:r>
          </a:p>
          <a:p>
            <a:pPr lvl="1"/>
            <a:r>
              <a:rPr lang="en-US" dirty="0"/>
              <a:t>Home Health Aide</a:t>
            </a:r>
          </a:p>
          <a:p>
            <a:pPr lvl="1"/>
            <a:r>
              <a:rPr lang="en-US" dirty="0"/>
              <a:t>Physical Therapy</a:t>
            </a:r>
          </a:p>
          <a:p>
            <a:pPr lvl="1"/>
            <a:r>
              <a:rPr lang="en-US" dirty="0"/>
              <a:t>Occupational Therapy</a:t>
            </a:r>
          </a:p>
          <a:p>
            <a:pPr lvl="1"/>
            <a:r>
              <a:rPr lang="en-US" dirty="0">
                <a:latin typeface="Montserrat" pitchFamily="2" charset="77"/>
              </a:rPr>
              <a:t>Speech Therapy</a:t>
            </a:r>
          </a:p>
        </p:txBody>
      </p:sp>
      <p:sp>
        <p:nvSpPr>
          <p:cNvPr id="6" name="Content Placeholder 2">
            <a:extLst>
              <a:ext uri="{FF2B5EF4-FFF2-40B4-BE49-F238E27FC236}">
                <a16:creationId xmlns:a16="http://schemas.microsoft.com/office/drawing/2014/main" id="{B20C84A4-4923-3646-875A-181CB5AA1FFC}"/>
              </a:ext>
            </a:extLst>
          </p:cNvPr>
          <p:cNvSpPr txBox="1">
            <a:spLocks/>
          </p:cNvSpPr>
          <p:nvPr/>
        </p:nvSpPr>
        <p:spPr>
          <a:xfrm>
            <a:off x="4419531" y="3636867"/>
            <a:ext cx="7431251" cy="2308987"/>
          </a:xfrm>
          <a:prstGeom prst="rect">
            <a:avLst/>
          </a:prstGeom>
        </p:spPr>
        <p:txBody>
          <a:bodyPr vert="horz" lIns="91440" tIns="45720" rIns="91440" bIns="45720" rtlCol="0">
            <a:normAutofit/>
          </a:bodyPr>
          <a:lstStyle>
            <a:lvl1pPr marL="256032" indent="-256032" algn="l" defTabSz="914400" rtl="0" eaLnBrk="1" latinLnBrk="0" hangingPunct="1">
              <a:lnSpc>
                <a:spcPct val="100000"/>
              </a:lnSpc>
              <a:spcBef>
                <a:spcPts val="1000"/>
              </a:spcBef>
              <a:buClr>
                <a:srgbClr val="74A2BF"/>
              </a:buClr>
              <a:buFont typeface="Wingdings" charset="2"/>
              <a:buChar char="§"/>
              <a:defRPr sz="2300" b="0" i="0" kern="1200">
                <a:solidFill>
                  <a:srgbClr val="000000"/>
                </a:solidFill>
                <a:latin typeface="Apex New Book" charset="0"/>
                <a:ea typeface="Apex New Book" charset="0"/>
                <a:cs typeface="Apex New Book" charset="0"/>
              </a:defRPr>
            </a:lvl1pPr>
            <a:lvl2pPr marL="800100" indent="-34290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Apex New Book" charset="0"/>
                <a:ea typeface="Apex New Book" charset="0"/>
                <a:cs typeface="Apex New Book" charset="0"/>
              </a:defRPr>
            </a:lvl2pPr>
            <a:lvl3pPr marL="1257300" indent="-34290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Apex New Book" charset="0"/>
                <a:ea typeface="Apex New Book" charset="0"/>
                <a:cs typeface="Apex New Book" charset="0"/>
              </a:defRPr>
            </a:lvl3pPr>
            <a:lvl4pPr marL="1657350" indent="-28575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Apex New Book" charset="0"/>
                <a:ea typeface="Apex New Book" charset="0"/>
                <a:cs typeface="Apex New Book" charset="0"/>
              </a:defRPr>
            </a:lvl4pPr>
            <a:lvl5pPr marL="2114550" indent="-285750" algn="l" defTabSz="914400" rtl="0" eaLnBrk="1" latinLnBrk="0" hangingPunct="1">
              <a:lnSpc>
                <a:spcPct val="100000"/>
              </a:lnSpc>
              <a:spcBef>
                <a:spcPts val="500"/>
              </a:spcBef>
              <a:buClr>
                <a:srgbClr val="74A2BF"/>
              </a:buClr>
              <a:buFont typeface="Arial" charset="0"/>
              <a:buChar char="•"/>
              <a:defRPr sz="2000" b="0" i="0" kern="1200">
                <a:solidFill>
                  <a:srgbClr val="000000"/>
                </a:solidFill>
                <a:latin typeface="Apex New Book" charset="0"/>
                <a:ea typeface="Apex New Book" charset="0"/>
                <a:cs typeface="Apex New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804672" lvl="1">
              <a:buFont typeface="Arial"/>
              <a:buChar char="•"/>
              <a:defRPr/>
            </a:pPr>
            <a:r>
              <a:rPr lang="en-US" dirty="0">
                <a:latin typeface="Montserrat" pitchFamily="2" charset="77"/>
              </a:rPr>
              <a:t>Social Work</a:t>
            </a:r>
          </a:p>
          <a:p>
            <a:pPr marL="804672" lvl="1">
              <a:buFont typeface="Arial"/>
              <a:buChar char="•"/>
              <a:defRPr/>
            </a:pPr>
            <a:r>
              <a:rPr lang="en-US" dirty="0">
                <a:latin typeface="Montserrat" pitchFamily="2" charset="77"/>
              </a:rPr>
              <a:t>Palliative Care</a:t>
            </a:r>
          </a:p>
          <a:p>
            <a:pPr marL="804672" lvl="1">
              <a:buFont typeface="Arial"/>
              <a:buChar char="•"/>
              <a:defRPr/>
            </a:pPr>
            <a:r>
              <a:rPr lang="en-US" dirty="0">
                <a:latin typeface="Montserrat" pitchFamily="2" charset="77"/>
              </a:rPr>
              <a:t>Behavioral Health Home Care</a:t>
            </a:r>
          </a:p>
          <a:p>
            <a:pPr marL="804672" lvl="1">
              <a:buFont typeface="Arial"/>
              <a:buChar char="•"/>
              <a:defRPr/>
            </a:pPr>
            <a:r>
              <a:rPr lang="en-US" dirty="0">
                <a:latin typeface="Montserrat" pitchFamily="2" charset="77"/>
              </a:rPr>
              <a:t>Telehealth</a:t>
            </a:r>
          </a:p>
        </p:txBody>
      </p:sp>
      <p:pic>
        <p:nvPicPr>
          <p:cNvPr id="7" name="Picture 6">
            <a:extLst>
              <a:ext uri="{FF2B5EF4-FFF2-40B4-BE49-F238E27FC236}">
                <a16:creationId xmlns:a16="http://schemas.microsoft.com/office/drawing/2014/main" id="{F0BAAC9B-DD54-0F46-BEF2-FB64D2319BFB}"/>
              </a:ext>
            </a:extLst>
          </p:cNvPr>
          <p:cNvPicPr>
            <a:picLocks noChangeAspect="1"/>
          </p:cNvPicPr>
          <p:nvPr/>
        </p:nvPicPr>
        <p:blipFill>
          <a:blip r:embed="rId3"/>
          <a:stretch>
            <a:fillRect/>
          </a:stretch>
        </p:blipFill>
        <p:spPr>
          <a:xfrm>
            <a:off x="8775320" y="474119"/>
            <a:ext cx="611054" cy="539165"/>
          </a:xfrm>
          <a:prstGeom prst="rect">
            <a:avLst/>
          </a:prstGeom>
        </p:spPr>
      </p:pic>
    </p:spTree>
    <p:extLst>
      <p:ext uri="{BB962C8B-B14F-4D97-AF65-F5344CB8AC3E}">
        <p14:creationId xmlns:p14="http://schemas.microsoft.com/office/powerpoint/2010/main" val="41400773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ctrTitle"/>
          </p:nvPr>
        </p:nvSpPr>
        <p:spPr>
          <a:xfrm>
            <a:off x="568325" y="4167295"/>
            <a:ext cx="6472238" cy="757130"/>
          </a:xfrm>
          <a:noFill/>
        </p:spPr>
        <p:txBody>
          <a:bodyPr wrap="square" rtlCol="0">
            <a:spAutoFit/>
          </a:bodyPr>
          <a:lstStyle/>
          <a:p>
            <a:r>
              <a:rPr lang="en-US" dirty="0"/>
              <a:t>Questions?</a:t>
            </a:r>
          </a:p>
        </p:txBody>
      </p:sp>
    </p:spTree>
    <p:extLst>
      <p:ext uri="{BB962C8B-B14F-4D97-AF65-F5344CB8AC3E}">
        <p14:creationId xmlns:p14="http://schemas.microsoft.com/office/powerpoint/2010/main" val="14021158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6D0B0C-2B6D-1843-8748-98DD9D4202C1}"/>
              </a:ext>
            </a:extLst>
          </p:cNvPr>
          <p:cNvSpPr>
            <a:spLocks noGrp="1"/>
          </p:cNvSpPr>
          <p:nvPr>
            <p:ph type="ctrTitle"/>
          </p:nvPr>
        </p:nvSpPr>
        <p:spPr/>
        <p:txBody>
          <a:bodyPr/>
          <a:lstStyle/>
          <a:p>
            <a:r>
              <a:rPr lang="en-US" dirty="0"/>
              <a:t>Break time</a:t>
            </a:r>
          </a:p>
        </p:txBody>
      </p:sp>
    </p:spTree>
    <p:extLst>
      <p:ext uri="{BB962C8B-B14F-4D97-AF65-F5344CB8AC3E}">
        <p14:creationId xmlns:p14="http://schemas.microsoft.com/office/powerpoint/2010/main" val="6323793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5"/>
          <p:cNvSpPr>
            <a:spLocks noGrp="1"/>
          </p:cNvSpPr>
          <p:nvPr>
            <p:ph type="ctrTitle"/>
          </p:nvPr>
        </p:nvSpPr>
        <p:spPr bwMode="auto">
          <a:xfrm>
            <a:off x="568325" y="2228910"/>
            <a:ext cx="6472238" cy="2198687"/>
          </a:xfrm>
        </p:spPr>
        <p:txBody>
          <a:bodyPr>
            <a:normAutofit fontScale="90000"/>
          </a:bodyPr>
          <a:lstStyle/>
          <a:p>
            <a:br>
              <a:rPr lang="en-US" dirty="0"/>
            </a:br>
            <a:r>
              <a:rPr lang="en-US" dirty="0"/>
              <a:t>Achieving A Successful Survey Outcome</a:t>
            </a:r>
          </a:p>
        </p:txBody>
      </p:sp>
      <p:sp>
        <p:nvSpPr>
          <p:cNvPr id="2" name="Subtitle 1"/>
          <p:cNvSpPr>
            <a:spLocks noGrp="1"/>
          </p:cNvSpPr>
          <p:nvPr>
            <p:ph type="subTitle" idx="1"/>
          </p:nvPr>
        </p:nvSpPr>
        <p:spPr>
          <a:xfrm>
            <a:off x="568325" y="4538722"/>
            <a:ext cx="6472238" cy="1219200"/>
          </a:xfrm>
        </p:spPr>
        <p:txBody>
          <a:bodyPr/>
          <a:lstStyle/>
          <a:p>
            <a:r>
              <a:rPr lang="en-US" dirty="0"/>
              <a:t>Understanding The Standards </a:t>
            </a:r>
          </a:p>
        </p:txBody>
      </p:sp>
    </p:spTree>
    <p:extLst>
      <p:ext uri="{BB962C8B-B14F-4D97-AF65-F5344CB8AC3E}">
        <p14:creationId xmlns:p14="http://schemas.microsoft.com/office/powerpoint/2010/main" val="22738659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Title 1"/>
          <p:cNvSpPr>
            <a:spLocks noGrp="1"/>
          </p:cNvSpPr>
          <p:nvPr>
            <p:ph type="title"/>
          </p:nvPr>
        </p:nvSpPr>
        <p:spPr>
          <a:xfrm>
            <a:off x="387350" y="378814"/>
            <a:ext cx="11106150" cy="951700"/>
          </a:xfrm>
        </p:spPr>
        <p:txBody>
          <a:bodyPr/>
          <a:lstStyle/>
          <a:p>
            <a:r>
              <a:rPr lang="en-US" dirty="0"/>
              <a:t>Review The Standards</a:t>
            </a:r>
          </a:p>
        </p:txBody>
      </p:sp>
      <p:sp>
        <p:nvSpPr>
          <p:cNvPr id="41987" name="Content Placeholder 2"/>
          <p:cNvSpPr>
            <a:spLocks noGrp="1"/>
          </p:cNvSpPr>
          <p:nvPr>
            <p:ph type="body" sz="quarter" idx="10"/>
          </p:nvPr>
        </p:nvSpPr>
        <p:spPr>
          <a:xfrm>
            <a:off x="387350" y="1435100"/>
            <a:ext cx="11106150" cy="4381500"/>
          </a:xfrm>
        </p:spPr>
        <p:txBody>
          <a:bodyPr/>
          <a:lstStyle/>
          <a:p>
            <a:r>
              <a:rPr lang="en-US" altLang="en-US" dirty="0"/>
              <a:t>Identifier</a:t>
            </a:r>
          </a:p>
          <a:p>
            <a:pPr lvl="1"/>
            <a:r>
              <a:rPr lang="en-US" altLang="en-US" dirty="0"/>
              <a:t>HH: Home Health</a:t>
            </a:r>
          </a:p>
          <a:p>
            <a:r>
              <a:rPr lang="en-US" altLang="en-US" dirty="0"/>
              <a:t>Standard</a:t>
            </a:r>
          </a:p>
          <a:p>
            <a:pPr lvl="1"/>
            <a:r>
              <a:rPr lang="en-US" altLang="en-US" dirty="0"/>
              <a:t>Provides a broad statement of the expectation in order to be in compliance with ACHC standards</a:t>
            </a:r>
          </a:p>
          <a:p>
            <a:pPr lvl="1"/>
            <a:r>
              <a:rPr lang="en-US" altLang="en-US" dirty="0"/>
              <a:t>Gives you more detailed information and specific direction on how to meet ACHC standards</a:t>
            </a:r>
          </a:p>
          <a:p>
            <a:r>
              <a:rPr lang="en-US" altLang="en-US" dirty="0"/>
              <a:t>Evidence</a:t>
            </a:r>
          </a:p>
          <a:p>
            <a:pPr lvl="1"/>
            <a:r>
              <a:rPr lang="en-US" altLang="en-US" dirty="0"/>
              <a:t>Items that will be reviewed to determine if the standard is met</a:t>
            </a:r>
          </a:p>
          <a:p>
            <a:r>
              <a:rPr lang="en-US" altLang="en-US" dirty="0"/>
              <a:t>Services applicable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9107" y="4091354"/>
            <a:ext cx="1697385" cy="1648538"/>
          </a:xfrm>
          <a:prstGeom prst="rect">
            <a:avLst/>
          </a:prstGeom>
        </p:spPr>
      </p:pic>
    </p:spTree>
    <p:extLst>
      <p:ext uri="{BB962C8B-B14F-4D97-AF65-F5344CB8AC3E}">
        <p14:creationId xmlns:p14="http://schemas.microsoft.com/office/powerpoint/2010/main" val="22983853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00300" y="2527299"/>
            <a:ext cx="11227256" cy="3228041"/>
          </a:xfrm>
        </p:spPr>
        <p:txBody>
          <a:bodyPr>
            <a:normAutofit/>
          </a:bodyPr>
          <a:lstStyle/>
          <a:p>
            <a:r>
              <a:rPr lang="en-US" dirty="0"/>
              <a:t>All HHA services must be provided in accordance with current clinical practice guidelines and accepted professional standards of practice, which include, but are not limited to:</a:t>
            </a:r>
          </a:p>
          <a:p>
            <a:pPr lvl="1"/>
            <a:r>
              <a:rPr lang="en-US" dirty="0"/>
              <a:t>HHA federal regulation</a:t>
            </a:r>
          </a:p>
          <a:p>
            <a:pPr lvl="1"/>
            <a:r>
              <a:rPr lang="en-US" dirty="0"/>
              <a:t>State Practice Act</a:t>
            </a:r>
          </a:p>
          <a:p>
            <a:pPr lvl="1"/>
            <a:r>
              <a:rPr lang="en-US" dirty="0"/>
              <a:t>Commonly accepted health standards established by national organizations, boards, and councils (e.g., the American Nurses Association standards)</a:t>
            </a:r>
          </a:p>
          <a:p>
            <a:pPr lvl="1"/>
            <a:endParaRPr lang="en-US" dirty="0"/>
          </a:p>
          <a:p>
            <a:r>
              <a:rPr lang="en-US" dirty="0">
                <a:ea typeface="Apex New Medium" pitchFamily="50" charset="0"/>
              </a:rPr>
              <a:t>Evidence: </a:t>
            </a:r>
            <a:r>
              <a:rPr lang="en-US" dirty="0"/>
              <a:t>Observation</a:t>
            </a:r>
          </a:p>
          <a:p>
            <a:endParaRPr lang="en-US" dirty="0"/>
          </a:p>
        </p:txBody>
      </p:sp>
      <p:sp>
        <p:nvSpPr>
          <p:cNvPr id="4" name="Content Placeholder 3"/>
          <p:cNvSpPr>
            <a:spLocks noGrp="1"/>
          </p:cNvSpPr>
          <p:nvPr>
            <p:ph idx="1"/>
          </p:nvPr>
        </p:nvSpPr>
        <p:spPr>
          <a:xfrm>
            <a:off x="901699" y="1412160"/>
            <a:ext cx="10528300" cy="721502"/>
          </a:xfrm>
        </p:spPr>
        <p:txBody>
          <a:bodyPr/>
          <a:lstStyle/>
          <a:p>
            <a:r>
              <a:rPr lang="en-US" dirty="0"/>
              <a:t>Standard HH1-1C: The HHA is in compliance with accepted professional standards and principles. 484.105(f)(2) (G984).</a:t>
            </a:r>
          </a:p>
        </p:txBody>
      </p:sp>
      <p:sp>
        <p:nvSpPr>
          <p:cNvPr id="128002" name="Title 1"/>
          <p:cNvSpPr>
            <a:spLocks noGrp="1"/>
          </p:cNvSpPr>
          <p:nvPr>
            <p:ph type="title"/>
          </p:nvPr>
        </p:nvSpPr>
        <p:spPr bwMode="auto">
          <a:xfrm>
            <a:off x="374900" y="537058"/>
            <a:ext cx="11029699" cy="701731"/>
          </a:xfrm>
        </p:spPr>
        <p:txBody>
          <a:bodyPr>
            <a:normAutofit/>
          </a:bodyPr>
          <a:lstStyle/>
          <a:p>
            <a:r>
              <a:rPr lang="en-US" dirty="0"/>
              <a:t>Standard Example</a:t>
            </a:r>
          </a:p>
        </p:txBody>
      </p:sp>
      <p:sp>
        <p:nvSpPr>
          <p:cNvPr id="6" name="Text Placeholder 5"/>
          <p:cNvSpPr>
            <a:spLocks noGrp="1"/>
          </p:cNvSpPr>
          <p:nvPr>
            <p:ph type="body" sz="quarter" idx="4294967295"/>
          </p:nvPr>
        </p:nvSpPr>
        <p:spPr>
          <a:xfrm>
            <a:off x="8661649" y="6413500"/>
            <a:ext cx="1855787" cy="344488"/>
          </a:xfrm>
          <a:prstGeom prst="rect">
            <a:avLst/>
          </a:prstGeom>
        </p:spPr>
        <p:txBody>
          <a:bodyPr>
            <a:normAutofit/>
          </a:bodyPr>
          <a:lstStyle/>
          <a:p>
            <a:pPr marL="0" indent="0" algn="r">
              <a:buNone/>
            </a:pPr>
            <a:r>
              <a:rPr lang="en-US" sz="1400" dirty="0">
                <a:solidFill>
                  <a:schemeClr val="bg1"/>
                </a:solidFill>
                <a:latin typeface="Montserrat" pitchFamily="2" charset="77"/>
              </a:rPr>
              <a:t>Section 1</a:t>
            </a:r>
          </a:p>
        </p:txBody>
      </p:sp>
    </p:spTree>
    <p:extLst>
      <p:ext uri="{BB962C8B-B14F-4D97-AF65-F5344CB8AC3E}">
        <p14:creationId xmlns:p14="http://schemas.microsoft.com/office/powerpoint/2010/main" val="42005898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00300" y="2527299"/>
            <a:ext cx="11227256" cy="3228041"/>
          </a:xfrm>
        </p:spPr>
        <p:txBody>
          <a:bodyPr>
            <a:normAutofit/>
          </a:bodyPr>
          <a:lstStyle/>
          <a:p>
            <a:r>
              <a:rPr lang="en-US" dirty="0"/>
              <a:t>There is administrative and clinical supervision of personnel in all care/service areas provided 24 hours per day, 7 days a week, as applicable. Supervision is consistent with state laws and regulations. </a:t>
            </a:r>
          </a:p>
          <a:p>
            <a:endParaRPr lang="en-US" dirty="0"/>
          </a:p>
          <a:p>
            <a:r>
              <a:rPr lang="en-US" dirty="0"/>
              <a:t>Evidence: </a:t>
            </a:r>
            <a:r>
              <a:rPr lang="en-US" altLang="en-US" dirty="0"/>
              <a:t>On-Call Schedule, Observation , Response to Interviews </a:t>
            </a:r>
            <a:endParaRPr lang="en-US" dirty="0"/>
          </a:p>
          <a:p>
            <a:endParaRPr lang="en-US" dirty="0"/>
          </a:p>
          <a:p>
            <a:endParaRPr lang="en-US" dirty="0"/>
          </a:p>
          <a:p>
            <a:endParaRPr lang="en-US" dirty="0"/>
          </a:p>
        </p:txBody>
      </p:sp>
      <p:sp>
        <p:nvSpPr>
          <p:cNvPr id="129027" name="Content Placeholder 1"/>
          <p:cNvSpPr>
            <a:spLocks noGrp="1"/>
          </p:cNvSpPr>
          <p:nvPr>
            <p:ph idx="1"/>
          </p:nvPr>
        </p:nvSpPr>
        <p:spPr>
          <a:xfrm>
            <a:off x="901699" y="1412160"/>
            <a:ext cx="10528300" cy="721502"/>
          </a:xfrm>
        </p:spPr>
        <p:txBody>
          <a:bodyPr/>
          <a:lstStyle/>
          <a:p>
            <a:r>
              <a:rPr lang="en-US" dirty="0"/>
              <a:t>Standard HH2-10A.01: Supervision is available during all hours that care/service is provided. </a:t>
            </a:r>
          </a:p>
          <a:p>
            <a:endParaRPr lang="en-US" dirty="0"/>
          </a:p>
        </p:txBody>
      </p:sp>
      <p:sp>
        <p:nvSpPr>
          <p:cNvPr id="129026" name="Title 1"/>
          <p:cNvSpPr>
            <a:spLocks noGrp="1"/>
          </p:cNvSpPr>
          <p:nvPr>
            <p:ph type="title"/>
          </p:nvPr>
        </p:nvSpPr>
        <p:spPr bwMode="auto">
          <a:xfrm>
            <a:off x="374900" y="537058"/>
            <a:ext cx="11029699" cy="701731"/>
          </a:xfrm>
        </p:spPr>
        <p:txBody>
          <a:bodyPr>
            <a:normAutofit/>
          </a:bodyPr>
          <a:lstStyle/>
          <a:p>
            <a:r>
              <a:rPr lang="en-US" dirty="0"/>
              <a:t>Standard Example</a:t>
            </a:r>
          </a:p>
        </p:txBody>
      </p:sp>
      <p:sp>
        <p:nvSpPr>
          <p:cNvPr id="12" name="Text Placeholder 5">
            <a:extLst>
              <a:ext uri="{FF2B5EF4-FFF2-40B4-BE49-F238E27FC236}">
                <a16:creationId xmlns:a16="http://schemas.microsoft.com/office/drawing/2014/main" id="{21AF0B41-AB41-CB4E-A8F5-D2EA6D70D9EB}"/>
              </a:ext>
            </a:extLst>
          </p:cNvPr>
          <p:cNvSpPr txBox="1">
            <a:spLocks/>
          </p:cNvSpPr>
          <p:nvPr/>
        </p:nvSpPr>
        <p:spPr>
          <a:xfrm>
            <a:off x="8661649" y="6413500"/>
            <a:ext cx="1855787" cy="34448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Font typeface="Arial"/>
              <a:buNone/>
            </a:pPr>
            <a:r>
              <a:rPr lang="en-US" sz="1400" dirty="0">
                <a:solidFill>
                  <a:schemeClr val="bg1"/>
                </a:solidFill>
                <a:latin typeface="Montserrat" pitchFamily="2" charset="77"/>
              </a:rPr>
              <a:t>Section 2</a:t>
            </a:r>
          </a:p>
        </p:txBody>
      </p:sp>
    </p:spTree>
    <p:extLst>
      <p:ext uri="{BB962C8B-B14F-4D97-AF65-F5344CB8AC3E}">
        <p14:creationId xmlns:p14="http://schemas.microsoft.com/office/powerpoint/2010/main" val="42820465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bwMode="auto">
          <a:xfrm>
            <a:off x="387350" y="378814"/>
            <a:ext cx="11106150" cy="951700"/>
          </a:xfrm>
        </p:spPr>
        <p:txBody>
          <a:bodyPr>
            <a:normAutofit/>
          </a:bodyPr>
          <a:lstStyle/>
          <a:p>
            <a:r>
              <a:rPr lang="en-US" dirty="0"/>
              <a:t>Most Stringent Regulation</a:t>
            </a:r>
          </a:p>
        </p:txBody>
      </p:sp>
      <p:sp>
        <p:nvSpPr>
          <p:cNvPr id="131075" name="Content Placeholder 3"/>
          <p:cNvSpPr>
            <a:spLocks noGrp="1"/>
          </p:cNvSpPr>
          <p:nvPr>
            <p:ph type="body" sz="quarter" idx="10"/>
          </p:nvPr>
        </p:nvSpPr>
        <p:spPr>
          <a:xfrm>
            <a:off x="387350" y="1435100"/>
            <a:ext cx="11106150" cy="4381500"/>
          </a:xfrm>
        </p:spPr>
        <p:txBody>
          <a:bodyPr/>
          <a:lstStyle/>
          <a:p>
            <a:r>
              <a:rPr lang="en-US" dirty="0"/>
              <a:t>Must be in compliance with the most stringent regulation in order to be determined compliant with ACHC Accreditation Standards.</a:t>
            </a:r>
          </a:p>
        </p:txBody>
      </p:sp>
      <p:pic>
        <p:nvPicPr>
          <p:cNvPr id="131076" name="Picture 1" descr="shutterstock_12873205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6559" y="3079889"/>
            <a:ext cx="4341462" cy="273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1195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bwMode="auto"/>
        <p:txBody>
          <a:bodyPr>
            <a:normAutofit/>
          </a:bodyPr>
          <a:lstStyle/>
          <a:p>
            <a:r>
              <a:rPr lang="en-US"/>
              <a:t>Section 1</a:t>
            </a:r>
            <a:endParaRPr lang="en-US" dirty="0"/>
          </a:p>
        </p:txBody>
      </p:sp>
      <p:sp>
        <p:nvSpPr>
          <p:cNvPr id="132099" name="Content Placeholder 2"/>
          <p:cNvSpPr>
            <a:spLocks noGrp="1"/>
          </p:cNvSpPr>
          <p:nvPr>
            <p:ph type="body" sz="quarter" idx="10"/>
          </p:nvPr>
        </p:nvSpPr>
        <p:spPr/>
        <p:txBody>
          <a:bodyPr>
            <a:normAutofit/>
          </a:bodyPr>
          <a:lstStyle/>
          <a:p>
            <a:pPr marL="0" indent="0">
              <a:buNone/>
            </a:pPr>
            <a:r>
              <a:rPr lang="en-US">
                <a:latin typeface="Montserrat SemiBold" panose="00000700000000000000" pitchFamily="2" charset="0"/>
              </a:rPr>
              <a:t>ORGANIZATION AND ADMINISTRATION</a:t>
            </a:r>
          </a:p>
          <a:p>
            <a:r>
              <a:rPr lang="en-US"/>
              <a:t>The standards in this section apply to the leadership and organizational structure of the company. All items referring to business licensure including federal, state and local licenses which affect the day-to-day operations of the business should be addressed. This section includes the leadership structure including board of directors, advisory committees, management and employees. Also included are the leadership responsibilities, conflicts of interest, chain of command, program goals, and regulatory compliance. </a:t>
            </a:r>
          </a:p>
          <a:p>
            <a:endParaRPr lang="en-US" dirty="0"/>
          </a:p>
        </p:txBody>
      </p:sp>
    </p:spTree>
    <p:extLst>
      <p:ext uri="{BB962C8B-B14F-4D97-AF65-F5344CB8AC3E}">
        <p14:creationId xmlns:p14="http://schemas.microsoft.com/office/powerpoint/2010/main" val="36607179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Text Placeholder 5"/>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If state or local law provides for licensing of HHAs, the HHA must be licensed.</a:t>
            </a:r>
          </a:p>
          <a:p>
            <a:r>
              <a:rPr lang="en-US" altLang="en-US" dirty="0"/>
              <a:t>The HHA, its branches, and all persons furnishing services to patients must be licensed, certified, or registered, as applicable, in accordance with the state licensing authority as meeting those requirements.</a:t>
            </a:r>
          </a:p>
          <a:p>
            <a:r>
              <a:rPr lang="en-US" altLang="en-US" dirty="0"/>
              <a:t>All required license(s) and or permit(s) are current and posted in a prominent location accessible to public view in all locations/branches and/or in accordance with appropriate regulations or law.</a:t>
            </a:r>
          </a:p>
          <a:p>
            <a:r>
              <a:rPr lang="en-US" altLang="en-US" dirty="0"/>
              <a:t>The entity, individual or HHA has a copy of the appropriate documentation or authorization(s) to conduct business.</a:t>
            </a:r>
          </a:p>
        </p:txBody>
      </p:sp>
      <p:sp>
        <p:nvSpPr>
          <p:cNvPr id="45158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HH1-1A: The Home Health Agency (HHA) is in compliance with federal, state and local laws. 484.100 (G848), 484.100(b) (G860).</a:t>
            </a:r>
          </a:p>
        </p:txBody>
      </p:sp>
      <p:sp>
        <p:nvSpPr>
          <p:cNvPr id="4" name="Title 3"/>
          <p:cNvSpPr>
            <a:spLocks noGrp="1"/>
          </p:cNvSpPr>
          <p:nvPr>
            <p:ph type="title"/>
          </p:nvPr>
        </p:nvSpPr>
        <p:spPr/>
        <p:txBody>
          <a:bodyPr/>
          <a:lstStyle/>
          <a:p>
            <a:r>
              <a:rPr lang="en-US" dirty="0"/>
              <a:t>Organization and Administration</a:t>
            </a:r>
          </a:p>
        </p:txBody>
      </p:sp>
      <p:sp>
        <p:nvSpPr>
          <p:cNvPr id="9" name="Text Placeholder 6">
            <a:extLst>
              <a:ext uri="{FF2B5EF4-FFF2-40B4-BE49-F238E27FC236}">
                <a16:creationId xmlns:a16="http://schemas.microsoft.com/office/drawing/2014/main" id="{88A36CC2-A8BE-4A6B-9665-9C8AA8F68C4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26935351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This standard requires compliance with all laws and regulations.</a:t>
            </a:r>
          </a:p>
          <a:p>
            <a:r>
              <a:rPr lang="en-US" altLang="en-US" dirty="0"/>
              <a:t>Copies of all required federal and state posters are placed in a prominent location for easy viewing by personnel.</a:t>
            </a:r>
          </a:p>
        </p:txBody>
      </p:sp>
      <p:sp>
        <p:nvSpPr>
          <p:cNvPr id="452611"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HH1-1A.01: The HHA is in compliance with all applicable federal, state, and local laws and regulations.</a:t>
            </a:r>
          </a:p>
        </p:txBody>
      </p:sp>
      <p:sp>
        <p:nvSpPr>
          <p:cNvPr id="4" name="Title 3"/>
          <p:cNvSpPr>
            <a:spLocks noGrp="1"/>
          </p:cNvSpPr>
          <p:nvPr>
            <p:ph type="title"/>
          </p:nvPr>
        </p:nvSpPr>
        <p:spPr/>
        <p:txBody>
          <a:bodyPr/>
          <a:lstStyle/>
          <a:p>
            <a:r>
              <a:rPr lang="en-US" dirty="0"/>
              <a:t>Organization and Administration</a:t>
            </a:r>
          </a:p>
        </p:txBody>
      </p:sp>
      <p:sp>
        <p:nvSpPr>
          <p:cNvPr id="9" name="Text Placeholder 6">
            <a:extLst>
              <a:ext uri="{FF2B5EF4-FFF2-40B4-BE49-F238E27FC236}">
                <a16:creationId xmlns:a16="http://schemas.microsoft.com/office/drawing/2014/main" id="{6DFE348F-3635-472D-80A8-0935C48A4A3C}"/>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1050456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A01116-4A66-4242-92C8-39DC9AB97E3D}"/>
              </a:ext>
            </a:extLst>
          </p:cNvPr>
          <p:cNvSpPr>
            <a:spLocks noGrp="1"/>
          </p:cNvSpPr>
          <p:nvPr>
            <p:ph type="title"/>
          </p:nvPr>
        </p:nvSpPr>
        <p:spPr/>
        <p:txBody>
          <a:bodyPr/>
          <a:lstStyle/>
          <a:p>
            <a:r>
              <a:rPr lang="en-US" dirty="0"/>
              <a:t>ACHC Accredited Agencies</a:t>
            </a:r>
          </a:p>
        </p:txBody>
      </p:sp>
      <p:graphicFrame>
        <p:nvGraphicFramePr>
          <p:cNvPr id="8" name="Chart 7">
            <a:extLst>
              <a:ext uri="{FF2B5EF4-FFF2-40B4-BE49-F238E27FC236}">
                <a16:creationId xmlns:a16="http://schemas.microsoft.com/office/drawing/2014/main" id="{3E04F603-0AD6-448A-BF57-4625A4DD953C}"/>
              </a:ext>
            </a:extLst>
          </p:cNvPr>
          <p:cNvGraphicFramePr/>
          <p:nvPr/>
        </p:nvGraphicFramePr>
        <p:xfrm>
          <a:off x="2032000" y="1801639"/>
          <a:ext cx="8128000" cy="41645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60829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5" name="Text Placeholder 5"/>
          <p:cNvSpPr>
            <a:spLocks noGrp="1"/>
          </p:cNvSpPr>
          <p:nvPr>
            <p:ph type="body" sz="quarter" idx="14"/>
          </p:nvPr>
        </p:nvSpPr>
        <p:spPr bwMode="auto">
          <a:xfrm>
            <a:off x="400300" y="3429000"/>
            <a:ext cx="11227256" cy="23263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must disclose to the state survey agency at the time of the HHA’s initial request for certification, for each survey, and at the time of any change in ownership or management.</a:t>
            </a:r>
          </a:p>
          <a:p>
            <a:r>
              <a:rPr lang="en-US" altLang="en-US" dirty="0"/>
              <a:t>A disclosing entity must furnish updated information to CMS, state agencies, and ACHC at intervals between recertification, re-enrollment, or contract renewals, within 30 days of a written request or change in authority, ownership, or management.</a:t>
            </a:r>
          </a:p>
        </p:txBody>
      </p:sp>
      <p:sp>
        <p:nvSpPr>
          <p:cNvPr id="453636" name="Content Placeholder 4"/>
          <p:cNvSpPr>
            <a:spLocks noGrp="1"/>
          </p:cNvSpPr>
          <p:nvPr>
            <p:ph idx="1"/>
          </p:nvPr>
        </p:nvSpPr>
        <p:spPr bwMode="auto">
          <a:xfrm>
            <a:off x="901699" y="1412160"/>
            <a:ext cx="10528300" cy="18421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HH1-1B: Written policies and procedures are established and implemented by the HHA in regard to the disclosure of ownership and management information as required in 42 CFR Part 420, Subpart C and action required for a request of information. 484.100(a) (G850) (G852), 484.100(a)(1) (G854), 484.100(a)(2) (G856), 484.100(a)(3) (G858).</a:t>
            </a:r>
          </a:p>
        </p:txBody>
      </p:sp>
      <p:sp>
        <p:nvSpPr>
          <p:cNvPr id="4" name="Title 3"/>
          <p:cNvSpPr>
            <a:spLocks noGrp="1"/>
          </p:cNvSpPr>
          <p:nvPr>
            <p:ph type="title"/>
          </p:nvPr>
        </p:nvSpPr>
        <p:spPr>
          <a:xfrm>
            <a:off x="374900" y="537058"/>
            <a:ext cx="11029699" cy="701731"/>
          </a:xfrm>
        </p:spPr>
        <p:txBody>
          <a:bodyPr/>
          <a:lstStyle/>
          <a:p>
            <a:r>
              <a:rPr lang="en-US" dirty="0"/>
              <a:t>Organization and Administration</a:t>
            </a:r>
          </a:p>
        </p:txBody>
      </p:sp>
      <p:sp>
        <p:nvSpPr>
          <p:cNvPr id="9" name="Text Placeholder 6">
            <a:extLst>
              <a:ext uri="{FF2B5EF4-FFF2-40B4-BE49-F238E27FC236}">
                <a16:creationId xmlns:a16="http://schemas.microsoft.com/office/drawing/2014/main" id="{77EB2FD1-1D7B-4979-88DA-ABF681CEFB09}"/>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41499474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400300" y="2527299"/>
            <a:ext cx="11227256" cy="3228041"/>
          </a:xfrm>
        </p:spPr>
        <p:txBody>
          <a:bodyPr/>
          <a:lstStyle/>
          <a:p>
            <a:r>
              <a:rPr lang="en-US" dirty="0"/>
              <a:t>All HHA services must be provided in accordance with current clinical practice guidelines and accepted professional standards of practice which include, but are not limited to:</a:t>
            </a:r>
          </a:p>
          <a:p>
            <a:pPr lvl="1"/>
            <a:r>
              <a:rPr lang="en-US" dirty="0"/>
              <a:t>HHA federal regulation</a:t>
            </a:r>
          </a:p>
          <a:p>
            <a:pPr lvl="1"/>
            <a:r>
              <a:rPr lang="en-US" dirty="0"/>
              <a:t>State Practice Act</a:t>
            </a:r>
          </a:p>
          <a:p>
            <a:pPr lvl="1"/>
            <a:r>
              <a:rPr lang="en-US" dirty="0"/>
              <a:t>Commonly accepted health standards established by national organizations, boards, and councils (e.g., the American Nurses Association standards)</a:t>
            </a:r>
          </a:p>
        </p:txBody>
      </p:sp>
      <p:sp>
        <p:nvSpPr>
          <p:cNvPr id="454659" name="Content Placeholder 1"/>
          <p:cNvSpPr>
            <a:spLocks noGrp="1"/>
          </p:cNvSpPr>
          <p:nvPr>
            <p:ph idx="1"/>
          </p:nvPr>
        </p:nvSpPr>
        <p:spPr bwMode="auto">
          <a:xfrm>
            <a:off x="901699" y="1412160"/>
            <a:ext cx="10528300" cy="7215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HH1-1C: The HHA is in compliance with accepted professional standards and principles. 484.105(f)(2) (G984).</a:t>
            </a:r>
          </a:p>
        </p:txBody>
      </p:sp>
      <p:sp>
        <p:nvSpPr>
          <p:cNvPr id="4" name="Title 3"/>
          <p:cNvSpPr>
            <a:spLocks noGrp="1"/>
          </p:cNvSpPr>
          <p:nvPr>
            <p:ph type="title"/>
          </p:nvPr>
        </p:nvSpPr>
        <p:spPr>
          <a:xfrm>
            <a:off x="374900" y="537058"/>
            <a:ext cx="11029699" cy="701731"/>
          </a:xfrm>
        </p:spPr>
        <p:txBody>
          <a:bodyPr/>
          <a:lstStyle/>
          <a:p>
            <a:r>
              <a:rPr lang="en-US" dirty="0"/>
              <a:t>Organization and Administration</a:t>
            </a:r>
          </a:p>
        </p:txBody>
      </p:sp>
      <p:sp>
        <p:nvSpPr>
          <p:cNvPr id="6" name="Text Placeholder 6">
            <a:extLst>
              <a:ext uri="{FF2B5EF4-FFF2-40B4-BE49-F238E27FC236}">
                <a16:creationId xmlns:a16="http://schemas.microsoft.com/office/drawing/2014/main" id="{DE6CCA37-FE33-4648-B81E-41DE62EDAC8D}"/>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42280893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3" name="Text Placeholder 5"/>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Although many governing bodies/owners delegate authority for some of these functions to individual personnel members or to an advisory committee, the ultimate responsibility continues to rest with the governing body/owner. In situations where the board of directors serves as the governing body for a large, multi-service organization, board activities will address the overall HHA; however, oversight of the HHA's program is evidenced in some manner such as in reports to the board or documented in minutes of board meetings.</a:t>
            </a:r>
          </a:p>
        </p:txBody>
      </p:sp>
      <p:sp>
        <p:nvSpPr>
          <p:cNvPr id="455684"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HH1-2A: The HHA is directed by a governing body/owner (if no governing body is present, owner suffices), which assumes full legal authority and responsibility for the operation of the HHA. The governing body/owner duties and accountabilities are clearly defined. 484.105(a) (G942).</a:t>
            </a:r>
          </a:p>
        </p:txBody>
      </p:sp>
      <p:sp>
        <p:nvSpPr>
          <p:cNvPr id="4" name="Title 3"/>
          <p:cNvSpPr>
            <a:spLocks noGrp="1"/>
          </p:cNvSpPr>
          <p:nvPr>
            <p:ph type="title"/>
          </p:nvPr>
        </p:nvSpPr>
        <p:spPr/>
        <p:txBody>
          <a:bodyPr/>
          <a:lstStyle/>
          <a:p>
            <a:r>
              <a:rPr lang="en-US" dirty="0"/>
              <a:t>Organization and Administration</a:t>
            </a:r>
          </a:p>
        </p:txBody>
      </p:sp>
      <p:sp>
        <p:nvSpPr>
          <p:cNvPr id="9" name="Text Placeholder 6">
            <a:extLst>
              <a:ext uri="{FF2B5EF4-FFF2-40B4-BE49-F238E27FC236}">
                <a16:creationId xmlns:a16="http://schemas.microsoft.com/office/drawing/2014/main" id="{1ED8B1E0-F09D-4D17-ACB4-A725462B25A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1503781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There is evidence that the governing body members received an orientation to their responsibilities and accountabilities as defined by the HHA. Governing body members are provided the opportunity to evaluate the orientation process.</a:t>
            </a:r>
          </a:p>
          <a:p>
            <a:r>
              <a:rPr lang="en-US" altLang="en-US" dirty="0"/>
              <a:t>The HHA has a list of governing body members that includes name, address and telephone number. This criterion would not apply to a single owner who serves as the governing body.</a:t>
            </a:r>
          </a:p>
        </p:txBody>
      </p:sp>
      <p:sp>
        <p:nvSpPr>
          <p:cNvPr id="456707"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HH1-2A.03: Governing body members receive an orientation to their responsibilities and accountabilities.</a:t>
            </a:r>
          </a:p>
        </p:txBody>
      </p:sp>
      <p:sp>
        <p:nvSpPr>
          <p:cNvPr id="4" name="Title 3"/>
          <p:cNvSpPr>
            <a:spLocks noGrp="1"/>
          </p:cNvSpPr>
          <p:nvPr>
            <p:ph type="title"/>
          </p:nvPr>
        </p:nvSpPr>
        <p:spPr/>
        <p:txBody>
          <a:bodyPr/>
          <a:lstStyle/>
          <a:p>
            <a:r>
              <a:rPr lang="en-US" dirty="0"/>
              <a:t>Organization and Administration</a:t>
            </a:r>
          </a:p>
        </p:txBody>
      </p:sp>
      <p:sp>
        <p:nvSpPr>
          <p:cNvPr id="9" name="Text Placeholder 6">
            <a:extLst>
              <a:ext uri="{FF2B5EF4-FFF2-40B4-BE49-F238E27FC236}">
                <a16:creationId xmlns:a16="http://schemas.microsoft.com/office/drawing/2014/main" id="{3184DB63-040D-48FC-813C-100ED05B132B}"/>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4202427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400300" y="2788459"/>
            <a:ext cx="11227256" cy="2966881"/>
          </a:xfrm>
        </p:spPr>
        <p:txBody>
          <a:bodyPr>
            <a:normAutofit/>
          </a:bodyPr>
          <a:lstStyle/>
          <a:p>
            <a:r>
              <a:rPr lang="en-US" dirty="0"/>
              <a:t>The policies and procedures include the required conduct of any affiliate or representative of </a:t>
            </a:r>
            <a:br>
              <a:rPr lang="en-US" dirty="0"/>
            </a:br>
            <a:r>
              <a:rPr lang="en-US" dirty="0"/>
              <a:t>the following:</a:t>
            </a:r>
          </a:p>
          <a:p>
            <a:pPr lvl="1"/>
            <a:r>
              <a:rPr lang="en-US" dirty="0"/>
              <a:t>Governing body/owner</a:t>
            </a:r>
          </a:p>
          <a:p>
            <a:pPr lvl="1"/>
            <a:r>
              <a:rPr lang="en-US" dirty="0"/>
              <a:t>Personnel having an outside interest in an entity providing services to the HHA</a:t>
            </a:r>
          </a:p>
          <a:p>
            <a:pPr lvl="1"/>
            <a:r>
              <a:rPr lang="en-US" dirty="0"/>
              <a:t>Personnel having an outside interest in an entity providing services to patient</a:t>
            </a:r>
          </a:p>
          <a:p>
            <a:r>
              <a:rPr lang="en-US" dirty="0"/>
              <a:t>In the event of proceedings that require input, voting, or decisions, the individual(s) with a conflict of interest are excluded from the activity.</a:t>
            </a:r>
          </a:p>
          <a:p>
            <a:r>
              <a:rPr lang="en-US" dirty="0"/>
              <a:t>Governing board members and personnel demonstrate understanding of conflict of interest policies and procedures.</a:t>
            </a:r>
          </a:p>
        </p:txBody>
      </p:sp>
      <p:sp>
        <p:nvSpPr>
          <p:cNvPr id="457731" name="Content Placeholder 4"/>
          <p:cNvSpPr>
            <a:spLocks noGrp="1"/>
          </p:cNvSpPr>
          <p:nvPr>
            <p:ph idx="1"/>
          </p:nvPr>
        </p:nvSpPr>
        <p:spPr bwMode="auto">
          <a:xfrm>
            <a:off x="901699" y="1412159"/>
            <a:ext cx="10528300" cy="1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HH1-4A.01: Written policies and procedures are established and implemented by the HHA in regard to conflicts of interest and the procedure for disclosure.</a:t>
            </a:r>
          </a:p>
        </p:txBody>
      </p:sp>
      <p:sp>
        <p:nvSpPr>
          <p:cNvPr id="4" name="Title 3"/>
          <p:cNvSpPr>
            <a:spLocks noGrp="1"/>
          </p:cNvSpPr>
          <p:nvPr>
            <p:ph type="title"/>
          </p:nvPr>
        </p:nvSpPr>
        <p:spPr>
          <a:xfrm>
            <a:off x="374900" y="537058"/>
            <a:ext cx="11029699" cy="701731"/>
          </a:xfrm>
        </p:spPr>
        <p:txBody>
          <a:bodyPr/>
          <a:lstStyle/>
          <a:p>
            <a:r>
              <a:rPr lang="en-US" dirty="0"/>
              <a:t>Organization and Administration</a:t>
            </a:r>
          </a:p>
        </p:txBody>
      </p:sp>
      <p:sp>
        <p:nvSpPr>
          <p:cNvPr id="9" name="Text Placeholder 6">
            <a:extLst>
              <a:ext uri="{FF2B5EF4-FFF2-40B4-BE49-F238E27FC236}">
                <a16:creationId xmlns:a16="http://schemas.microsoft.com/office/drawing/2014/main" id="{BEFF1330-C954-4E6B-8D5E-47B72DDEF016}"/>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26913078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5" name="Text Placeholder 6"/>
          <p:cNvSpPr>
            <a:spLocks noGrp="1"/>
          </p:cNvSpPr>
          <p:nvPr>
            <p:ph type="body" sz="quarter" idx="14"/>
          </p:nvPr>
        </p:nvSpPr>
        <p:spPr bwMode="auto">
          <a:xfrm>
            <a:off x="400050" y="3738562"/>
            <a:ext cx="11226800" cy="20161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Administrator is responsible for all programs and services and is appointed and accountable to the governing body/ owner. </a:t>
            </a:r>
          </a:p>
          <a:p>
            <a:r>
              <a:rPr lang="en-US" altLang="en-US" dirty="0"/>
              <a:t>There is a job description that specifies the responsibilities and authority of this individual. </a:t>
            </a:r>
          </a:p>
        </p:txBody>
      </p:sp>
      <p:sp>
        <p:nvSpPr>
          <p:cNvPr id="458756" name="Content Placeholder 4"/>
          <p:cNvSpPr>
            <a:spLocks noGrp="1"/>
          </p:cNvSpPr>
          <p:nvPr>
            <p:ph idx="1"/>
          </p:nvPr>
        </p:nvSpPr>
        <p:spPr bwMode="auto">
          <a:xfrm>
            <a:off x="901700" y="1412874"/>
            <a:ext cx="10528300" cy="2016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HH1-5A: There is an individual who is designated as responsible for the overall operation and services of the HHA. The Administrator organizes and directs the HHA's ongoing functions and maintains ongoing liaison among the governing body/owner and the personnel. 484.105(b) (G944), 484.105(b)(1) (G944), 484.105(b)(1)(i) (G946), 484.105(b)(1)(ii) (G948), 484.105</a:t>
            </a:r>
          </a:p>
          <a:p>
            <a:r>
              <a:rPr lang="en-US" altLang="en-US" dirty="0"/>
              <a:t>(b)(1)(iii) (G950), 484.105(b)(1)(iv) (G952), 484.105(b)(2) (G954), 484.105(b)(3) (G956).</a:t>
            </a:r>
          </a:p>
        </p:txBody>
      </p:sp>
      <p:sp>
        <p:nvSpPr>
          <p:cNvPr id="4" name="Title 3"/>
          <p:cNvSpPr>
            <a:spLocks noGrp="1"/>
          </p:cNvSpPr>
          <p:nvPr>
            <p:ph type="title"/>
          </p:nvPr>
        </p:nvSpPr>
        <p:spPr>
          <a:xfrm>
            <a:off x="374900" y="537058"/>
            <a:ext cx="11029699" cy="701731"/>
          </a:xfrm>
        </p:spPr>
        <p:txBody>
          <a:bodyPr>
            <a:normAutofit/>
          </a:bodyPr>
          <a:lstStyle/>
          <a:p>
            <a:r>
              <a:rPr lang="en-US" dirty="0"/>
              <a:t>Organization and Administration</a:t>
            </a:r>
          </a:p>
        </p:txBody>
      </p:sp>
      <p:sp>
        <p:nvSpPr>
          <p:cNvPr id="458757"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itchFamily="50" charset="0"/>
                <a:ea typeface="Apex New Book" pitchFamily="50" charset="0"/>
                <a:cs typeface="Apex New Book" pitchFamily="50" charset="0"/>
              </a:rPr>
              <a:t>Section 1</a:t>
            </a:r>
          </a:p>
        </p:txBody>
      </p:sp>
      <p:sp>
        <p:nvSpPr>
          <p:cNvPr id="9" name="Text Placeholder 6">
            <a:extLst>
              <a:ext uri="{FF2B5EF4-FFF2-40B4-BE49-F238E27FC236}">
                <a16:creationId xmlns:a16="http://schemas.microsoft.com/office/drawing/2014/main" id="{9D498EDE-1CC4-415E-92F4-A62D37775046}"/>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36253230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Organization and Administration</a:t>
            </a:r>
          </a:p>
        </p:txBody>
      </p:sp>
      <p:sp>
        <p:nvSpPr>
          <p:cNvPr id="10" name="Text Placeholder 9"/>
          <p:cNvSpPr>
            <a:spLocks noGrp="1"/>
          </p:cNvSpPr>
          <p:nvPr>
            <p:ph type="body" sz="quarter" idx="14"/>
          </p:nvPr>
        </p:nvSpPr>
        <p:spPr/>
        <p:txBody>
          <a:bodyPr/>
          <a:lstStyle/>
          <a:p>
            <a:r>
              <a:rPr lang="en-US" dirty="0">
                <a:latin typeface="Montserrat Medium" pitchFamily="2" charset="77"/>
              </a:rPr>
              <a:t>The Administrator:</a:t>
            </a:r>
          </a:p>
          <a:p>
            <a:pPr lvl="1"/>
            <a:r>
              <a:rPr lang="en-US" dirty="0"/>
              <a:t>Is responsible for all day-to-day operations of the HHA</a:t>
            </a:r>
          </a:p>
          <a:p>
            <a:pPr lvl="1"/>
            <a:r>
              <a:rPr lang="en-US" dirty="0"/>
              <a:t>Ensures that a clinical manager is available during all operating hours</a:t>
            </a:r>
          </a:p>
          <a:p>
            <a:pPr lvl="1"/>
            <a:r>
              <a:rPr lang="en-US" dirty="0"/>
              <a:t>Ensures that the HHA employs qualified personnel, including assuring the development of personnel qualifications and policies</a:t>
            </a:r>
          </a:p>
          <a:p>
            <a:r>
              <a:rPr lang="en-US" dirty="0"/>
              <a:t>When the Administrator is not available, a qualified, pre-designated person, who is authorized in writing by the Administrator and the governing body, assumes the same responsibilities and obligations as the Administrator. The pre-designated person may be the clinical manager, the Administrator or a pre-designated person is available during all operating hours</a:t>
            </a:r>
          </a:p>
        </p:txBody>
      </p:sp>
      <p:sp>
        <p:nvSpPr>
          <p:cNvPr id="459780" name="Text Placeholder 10"/>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itchFamily="50" charset="0"/>
                <a:ea typeface="Apex New Book" pitchFamily="50" charset="0"/>
                <a:cs typeface="Apex New Book" pitchFamily="50" charset="0"/>
              </a:rPr>
              <a:t>Section 1</a:t>
            </a:r>
          </a:p>
        </p:txBody>
      </p:sp>
      <p:sp>
        <p:nvSpPr>
          <p:cNvPr id="7" name="Text Placeholder 6">
            <a:extLst>
              <a:ext uri="{FF2B5EF4-FFF2-40B4-BE49-F238E27FC236}">
                <a16:creationId xmlns:a16="http://schemas.microsoft.com/office/drawing/2014/main" id="{A2CE574D-8744-496C-AC5B-FBA7EF4EBBC7}"/>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31074511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Text Placeholder 6"/>
          <p:cNvSpPr>
            <a:spLocks noGrp="1"/>
          </p:cNvSpPr>
          <p:nvPr>
            <p:ph type="body" sz="quarter" idx="14"/>
          </p:nvPr>
        </p:nvSpPr>
        <p:spPr bwMode="auto">
          <a:xfrm>
            <a:off x="400300" y="2527299"/>
            <a:ext cx="11227256" cy="32280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governing body/owner may delegate the evaluation function to a specific person or entity such as an advisory or personnel committee. </a:t>
            </a:r>
          </a:p>
          <a:p>
            <a:r>
              <a:rPr lang="en-US" altLang="en-US" dirty="0"/>
              <a:t>The evaluation is reviewed with the Administrator and documented.</a:t>
            </a:r>
          </a:p>
          <a:p>
            <a:r>
              <a:rPr lang="en-US" altLang="en-US" dirty="0"/>
              <a:t>This criterion does not apply to sole proprietorships or to limited liability corporations (LLC), where the president and Administrator is also the owner and governing body.</a:t>
            </a:r>
          </a:p>
          <a:p>
            <a:r>
              <a:rPr lang="en-US" altLang="en-US" dirty="0"/>
              <a:t>This criterion is not applicable if the HHA has been in operation less than one year at the time of accreditation survey.</a:t>
            </a:r>
          </a:p>
        </p:txBody>
      </p:sp>
      <p:sp>
        <p:nvSpPr>
          <p:cNvPr id="460803" name="Content Placeholder 5"/>
          <p:cNvSpPr>
            <a:spLocks noGrp="1"/>
          </p:cNvSpPr>
          <p:nvPr>
            <p:ph idx="1"/>
          </p:nvPr>
        </p:nvSpPr>
        <p:spPr bwMode="auto">
          <a:xfrm>
            <a:off x="901699" y="1412160"/>
            <a:ext cx="10528300" cy="7215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HH1-5A.01: The governing body, or its designee, writes and conducts annual evaluations of the Administrator.</a:t>
            </a:r>
          </a:p>
        </p:txBody>
      </p:sp>
      <p:sp>
        <p:nvSpPr>
          <p:cNvPr id="5" name="Title 4"/>
          <p:cNvSpPr>
            <a:spLocks noGrp="1"/>
          </p:cNvSpPr>
          <p:nvPr>
            <p:ph type="title"/>
          </p:nvPr>
        </p:nvSpPr>
        <p:spPr>
          <a:xfrm>
            <a:off x="374900" y="537058"/>
            <a:ext cx="11029699" cy="701731"/>
          </a:xfrm>
        </p:spPr>
        <p:txBody>
          <a:bodyPr/>
          <a:lstStyle/>
          <a:p>
            <a:r>
              <a:rPr lang="en-US" dirty="0"/>
              <a:t>Organization and Administration</a:t>
            </a:r>
          </a:p>
        </p:txBody>
      </p:sp>
      <p:sp>
        <p:nvSpPr>
          <p:cNvPr id="11" name="Text Placeholder 6">
            <a:extLst>
              <a:ext uri="{FF2B5EF4-FFF2-40B4-BE49-F238E27FC236}">
                <a16:creationId xmlns:a16="http://schemas.microsoft.com/office/drawing/2014/main" id="{CE430A7E-D6A0-41A9-B544-29220E0423E9}"/>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37330438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7" name="Text Placeholder 7"/>
          <p:cNvSpPr>
            <a:spLocks noGrp="1"/>
          </p:cNvSpPr>
          <p:nvPr>
            <p:ph type="body" sz="quarter" idx="14"/>
          </p:nvPr>
        </p:nvSpPr>
        <p:spPr bwMode="auto">
          <a:xfrm>
            <a:off x="400300" y="2788459"/>
            <a:ext cx="11227256" cy="29668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The HHA must assure that administrative and supervisory functions are not delegated to another agency or organization, and all services not furnished directly are monitored and controlled.</a:t>
            </a:r>
          </a:p>
          <a:p>
            <a:r>
              <a:rPr lang="en-US" altLang="en-US" dirty="0"/>
              <a:t>The services furnished by the HHA, administrative control, and lines of authority for the delegation of responsibility down to the patient care level are clearly defined in writing.</a:t>
            </a:r>
          </a:p>
          <a:p>
            <a:r>
              <a:rPr lang="en-US" altLang="en-US" dirty="0"/>
              <a:t>The governing body/owner and all positions are identified on the organizational chart. The organizational chart shows the position responsible for each program or service the HHA provides.</a:t>
            </a:r>
          </a:p>
        </p:txBody>
      </p:sp>
      <p:sp>
        <p:nvSpPr>
          <p:cNvPr id="461828" name="Content Placeholder 5"/>
          <p:cNvSpPr>
            <a:spLocks noGrp="1"/>
          </p:cNvSpPr>
          <p:nvPr>
            <p:ph idx="1"/>
          </p:nvPr>
        </p:nvSpPr>
        <p:spPr bwMode="auto">
          <a:xfrm>
            <a:off x="901699" y="1412159"/>
            <a:ext cx="10528300" cy="1115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HH1-6A: Responsibility and accountability for programs are defined. The organizational chart shows the relationship of all positions within the HHA with identifiable lines of authority. 484.105 (G940).</a:t>
            </a:r>
          </a:p>
        </p:txBody>
      </p:sp>
      <p:sp>
        <p:nvSpPr>
          <p:cNvPr id="5" name="Title 4"/>
          <p:cNvSpPr>
            <a:spLocks noGrp="1"/>
          </p:cNvSpPr>
          <p:nvPr>
            <p:ph type="title"/>
          </p:nvPr>
        </p:nvSpPr>
        <p:spPr>
          <a:xfrm>
            <a:off x="374900" y="537058"/>
            <a:ext cx="11029699" cy="701731"/>
          </a:xfrm>
        </p:spPr>
        <p:txBody>
          <a:bodyPr>
            <a:normAutofit/>
          </a:bodyPr>
          <a:lstStyle/>
          <a:p>
            <a:r>
              <a:rPr lang="en-US" dirty="0"/>
              <a:t>Organization and Administration</a:t>
            </a:r>
          </a:p>
        </p:txBody>
      </p:sp>
      <p:sp>
        <p:nvSpPr>
          <p:cNvPr id="461829"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itchFamily="50" charset="0"/>
                <a:ea typeface="Apex New Book" pitchFamily="50" charset="0"/>
                <a:cs typeface="Apex New Book" pitchFamily="50" charset="0"/>
              </a:rPr>
              <a:t>Section 1</a:t>
            </a:r>
          </a:p>
        </p:txBody>
      </p:sp>
      <p:sp>
        <p:nvSpPr>
          <p:cNvPr id="9" name="Text Placeholder 6">
            <a:extLst>
              <a:ext uri="{FF2B5EF4-FFF2-40B4-BE49-F238E27FC236}">
                <a16:creationId xmlns:a16="http://schemas.microsoft.com/office/drawing/2014/main" id="{E1AE3059-7638-4159-AC38-488BA0D7F8B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21293260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1" name="Text Placeholder 6"/>
          <p:cNvSpPr>
            <a:spLocks noGrp="1"/>
          </p:cNvSpPr>
          <p:nvPr>
            <p:ph type="body" sz="quarter" idx="14"/>
          </p:nvPr>
        </p:nvSpPr>
        <p:spPr bwMode="auto">
          <a:xfrm>
            <a:off x="400299" y="4749247"/>
            <a:ext cx="11299613" cy="1393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All skilled nursing and other therapeutic services are furnished under the supervision and direction of a qualified clinical manager with sufficient education and experience in the scope of services offered. </a:t>
            </a:r>
          </a:p>
          <a:p>
            <a:r>
              <a:rPr lang="en-US" altLang="en-US" dirty="0"/>
              <a:t>A minimum of two years of home care experience and at least one year of supervisory </a:t>
            </a:r>
            <a:br>
              <a:rPr lang="en-US" altLang="en-US" dirty="0"/>
            </a:br>
            <a:r>
              <a:rPr lang="en-US" altLang="en-US" dirty="0"/>
              <a:t>experience is required.</a:t>
            </a:r>
          </a:p>
        </p:txBody>
      </p:sp>
      <p:sp>
        <p:nvSpPr>
          <p:cNvPr id="462852" name="Content Placeholder 4"/>
          <p:cNvSpPr>
            <a:spLocks noGrp="1"/>
          </p:cNvSpPr>
          <p:nvPr>
            <p:ph idx="1"/>
          </p:nvPr>
        </p:nvSpPr>
        <p:spPr bwMode="auto">
          <a:xfrm>
            <a:off x="901699" y="1412158"/>
            <a:ext cx="10528300" cy="33370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HH1-6B: There is one or more individual who is qualified to act as clinical manager. A clinical manager is a licensed physician, physical therapist, speech-language pathologist, occupational therapist, audiologist, social worker, or a Registered Nurse. A clinical manager must provide oversight of all patient care services and personnel. This person, or a similarly qualified alternate, is available at all times during business hours and participates in all activities relevant to the professional services furnished. Administrative and supervisory functions are not delegated to another agency or organization. 484.105(c) (G958), </a:t>
            </a:r>
            <a:r>
              <a:rPr lang="nn-NO" altLang="en-US" dirty="0"/>
              <a:t>484.105(c)(1) (G960), 484.105(c)(2) (G962), 484.105(c)(3) (G964), 484.105(c)(4) (G966), 484.105(c)(5) (G968).</a:t>
            </a:r>
            <a:endParaRPr lang="en-US" altLang="en-US" dirty="0"/>
          </a:p>
        </p:txBody>
      </p:sp>
      <p:sp>
        <p:nvSpPr>
          <p:cNvPr id="4" name="Title 3"/>
          <p:cNvSpPr>
            <a:spLocks noGrp="1"/>
          </p:cNvSpPr>
          <p:nvPr>
            <p:ph type="title"/>
          </p:nvPr>
        </p:nvSpPr>
        <p:spPr/>
        <p:txBody>
          <a:bodyPr>
            <a:normAutofit/>
          </a:bodyPr>
          <a:lstStyle/>
          <a:p>
            <a:r>
              <a:rPr lang="en-US" dirty="0"/>
              <a:t>Organization and Administration</a:t>
            </a:r>
          </a:p>
        </p:txBody>
      </p:sp>
      <p:sp>
        <p:nvSpPr>
          <p:cNvPr id="462853"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itchFamily="50" charset="0"/>
                <a:ea typeface="Apex New Book" pitchFamily="50" charset="0"/>
                <a:cs typeface="Apex New Book" pitchFamily="50" charset="0"/>
              </a:rPr>
              <a:t>Section 1</a:t>
            </a:r>
          </a:p>
        </p:txBody>
      </p:sp>
      <p:sp>
        <p:nvSpPr>
          <p:cNvPr id="9" name="Text Placeholder 6">
            <a:extLst>
              <a:ext uri="{FF2B5EF4-FFF2-40B4-BE49-F238E27FC236}">
                <a16:creationId xmlns:a16="http://schemas.microsoft.com/office/drawing/2014/main" id="{6C61A57E-1686-47ED-B414-F48525BFF2F3}"/>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3971627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Distinction in Palliative Care </a:t>
            </a:r>
          </a:p>
        </p:txBody>
      </p:sp>
      <p:sp>
        <p:nvSpPr>
          <p:cNvPr id="3" name="Content Placeholder 2"/>
          <p:cNvSpPr>
            <a:spLocks noGrp="1"/>
          </p:cNvSpPr>
          <p:nvPr>
            <p:ph type="body" sz="quarter" idx="10"/>
          </p:nvPr>
        </p:nvSpPr>
        <p:spPr/>
        <p:txBody>
          <a:bodyPr/>
          <a:lstStyle/>
          <a:p>
            <a:r>
              <a:rPr lang="en-US" dirty="0"/>
              <a:t>Distinction in Palliative Care:</a:t>
            </a:r>
          </a:p>
          <a:p>
            <a:pPr lvl="1"/>
            <a:r>
              <a:rPr lang="en-US" dirty="0"/>
              <a:t>Home Health</a:t>
            </a:r>
          </a:p>
          <a:p>
            <a:r>
              <a:rPr lang="en-US" dirty="0"/>
              <a:t>Additional one day on survey:</a:t>
            </a:r>
          </a:p>
          <a:p>
            <a:pPr lvl="1"/>
            <a:r>
              <a:rPr lang="en-US" dirty="0"/>
              <a:t>Must have provided care to three patients, with two active at time of survey.</a:t>
            </a:r>
          </a:p>
          <a:p>
            <a:pPr lvl="1"/>
            <a:r>
              <a:rPr lang="en-US" dirty="0"/>
              <a:t>&lt;150 palliative care patients: three total record reviews with one home visit.</a:t>
            </a:r>
          </a:p>
          <a:p>
            <a:pPr lvl="1"/>
            <a:r>
              <a:rPr lang="en-US" dirty="0"/>
              <a:t>150 or more palliative care patients: four total record reviews with two </a:t>
            </a:r>
            <a:br>
              <a:rPr lang="en-US" dirty="0"/>
            </a:br>
            <a:r>
              <a:rPr lang="en-US" dirty="0"/>
              <a:t>home visits.</a:t>
            </a:r>
          </a:p>
          <a:p>
            <a:r>
              <a:rPr lang="en-US" dirty="0"/>
              <a:t>ACHC standards were based on the National Consensus Project for Quality Palliative Care guidelines.</a:t>
            </a:r>
          </a:p>
        </p:txBody>
      </p:sp>
      <p:pic>
        <p:nvPicPr>
          <p:cNvPr id="5" name="Picture 4">
            <a:extLst>
              <a:ext uri="{FF2B5EF4-FFF2-40B4-BE49-F238E27FC236}">
                <a16:creationId xmlns:a16="http://schemas.microsoft.com/office/drawing/2014/main" id="{A3DC5684-F874-AA4B-B92B-16E7429A2C2A}"/>
              </a:ext>
            </a:extLst>
          </p:cNvPr>
          <p:cNvPicPr>
            <a:picLocks noChangeAspect="1"/>
          </p:cNvPicPr>
          <p:nvPr/>
        </p:nvPicPr>
        <p:blipFill rotWithShape="1">
          <a:blip r:embed="rId3"/>
          <a:srcRect r="75721"/>
          <a:stretch/>
        </p:blipFill>
        <p:spPr>
          <a:xfrm>
            <a:off x="8828318" y="410962"/>
            <a:ext cx="716593" cy="662586"/>
          </a:xfrm>
          <a:prstGeom prst="rect">
            <a:avLst/>
          </a:prstGeom>
        </p:spPr>
      </p:pic>
    </p:spTree>
    <p:extLst>
      <p:ext uri="{BB962C8B-B14F-4D97-AF65-F5344CB8AC3E}">
        <p14:creationId xmlns:p14="http://schemas.microsoft.com/office/powerpoint/2010/main" val="16744334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0300" y="537058"/>
            <a:ext cx="11029699" cy="701731"/>
          </a:xfrm>
        </p:spPr>
        <p:txBody>
          <a:bodyPr/>
          <a:lstStyle/>
          <a:p>
            <a:r>
              <a:rPr lang="en-US"/>
              <a:t>Organization and Administration</a:t>
            </a:r>
            <a:endParaRPr lang="en-US" dirty="0"/>
          </a:p>
        </p:txBody>
      </p:sp>
      <p:sp>
        <p:nvSpPr>
          <p:cNvPr id="7" name="Text Placeholder 6"/>
          <p:cNvSpPr>
            <a:spLocks noGrp="1"/>
          </p:cNvSpPr>
          <p:nvPr>
            <p:ph type="body" sz="quarter" idx="14"/>
          </p:nvPr>
        </p:nvSpPr>
        <p:spPr>
          <a:xfrm>
            <a:off x="400300" y="1601585"/>
            <a:ext cx="11227256" cy="4092795"/>
          </a:xfrm>
        </p:spPr>
        <p:txBody>
          <a:bodyPr>
            <a:normAutofit/>
          </a:bodyPr>
          <a:lstStyle/>
          <a:p>
            <a:r>
              <a:rPr lang="en-US" dirty="0"/>
              <a:t>This person, or similarly qualified alternate, is available at all times during operating hours and participates in all activities relevant to the professional services furnished, including the development of qualifications and the assignment of personnel.</a:t>
            </a:r>
          </a:p>
          <a:p>
            <a:r>
              <a:rPr lang="en-US" dirty="0"/>
              <a:t>The clinical managers are responsible for the direction, coordination, and supervision of services. </a:t>
            </a:r>
            <a:br>
              <a:rPr lang="en-US" dirty="0"/>
            </a:br>
            <a:r>
              <a:rPr lang="en-US" dirty="0"/>
              <a:t>The clinical manager’s oversight must include the following:</a:t>
            </a:r>
          </a:p>
          <a:p>
            <a:pPr lvl="1"/>
            <a:r>
              <a:rPr lang="en-US" dirty="0"/>
              <a:t>Making patient and personnel assignments</a:t>
            </a:r>
          </a:p>
          <a:p>
            <a:pPr lvl="1"/>
            <a:r>
              <a:rPr lang="en-US" dirty="0"/>
              <a:t>Coordinating patient care</a:t>
            </a:r>
          </a:p>
          <a:p>
            <a:pPr lvl="1"/>
            <a:r>
              <a:rPr lang="en-US" dirty="0"/>
              <a:t>Coordinating referrals</a:t>
            </a:r>
          </a:p>
          <a:p>
            <a:pPr lvl="1"/>
            <a:r>
              <a:rPr lang="en-US" dirty="0"/>
              <a:t>Assuring that patient needs are continually assessed</a:t>
            </a:r>
          </a:p>
          <a:p>
            <a:pPr lvl="1"/>
            <a:r>
              <a:rPr lang="en-US" dirty="0"/>
              <a:t>Assuring the development, implementation, and updates of the individualized plan of care</a:t>
            </a:r>
          </a:p>
        </p:txBody>
      </p:sp>
      <p:sp>
        <p:nvSpPr>
          <p:cNvPr id="463876" name="Text Placeholder 7"/>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itchFamily="50" charset="0"/>
                <a:ea typeface="Apex New Book" pitchFamily="50" charset="0"/>
                <a:cs typeface="Apex New Book" pitchFamily="50" charset="0"/>
              </a:rPr>
              <a:t>Section 1</a:t>
            </a:r>
          </a:p>
        </p:txBody>
      </p:sp>
      <p:sp>
        <p:nvSpPr>
          <p:cNvPr id="11" name="Text Placeholder 6">
            <a:extLst>
              <a:ext uri="{FF2B5EF4-FFF2-40B4-BE49-F238E27FC236}">
                <a16:creationId xmlns:a16="http://schemas.microsoft.com/office/drawing/2014/main" id="{8AFABEED-671D-4F80-9DEA-3931766BC203}"/>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30737678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9" name="Text Placeholder 5"/>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parent HHA is responsible for reporting all branch locations of the HHA to the state survey agency at the time of the HHA’s request for initial certification, at each survey and at the time the parent proposes to add or delete a branch.</a:t>
            </a:r>
          </a:p>
          <a:p>
            <a:r>
              <a:rPr lang="en-US" altLang="en-US" dirty="0"/>
              <a:t>The parent HHA provides direct support and administrative control of its branches. A branch office, as an extension of the parent HHA, may not offer services that are different than those offered by the parent HHA.</a:t>
            </a:r>
          </a:p>
        </p:txBody>
      </p:sp>
      <p:sp>
        <p:nvSpPr>
          <p:cNvPr id="464900"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HH1-6C: Written policies and procedures are established and implemented that define the responsibilities of the parent agency in relation to coordination of care provided through branches. All services not furnished directly are monitored and controlled by the parent agency. 484.105(d) (G970), 484.105(d)(1) (G972), 484.105(d)(2) (G974).</a:t>
            </a:r>
          </a:p>
        </p:txBody>
      </p:sp>
      <p:sp>
        <p:nvSpPr>
          <p:cNvPr id="4" name="Title 3"/>
          <p:cNvSpPr>
            <a:spLocks noGrp="1"/>
          </p:cNvSpPr>
          <p:nvPr>
            <p:ph type="title"/>
          </p:nvPr>
        </p:nvSpPr>
        <p:spPr/>
        <p:txBody>
          <a:bodyPr/>
          <a:lstStyle/>
          <a:p>
            <a:r>
              <a:rPr lang="en-US" dirty="0"/>
              <a:t>Organization and Administration</a:t>
            </a:r>
          </a:p>
        </p:txBody>
      </p:sp>
      <p:sp>
        <p:nvSpPr>
          <p:cNvPr id="6" name="Text Placeholder 6">
            <a:extLst>
              <a:ext uri="{FF2B5EF4-FFF2-40B4-BE49-F238E27FC236}">
                <a16:creationId xmlns:a16="http://schemas.microsoft.com/office/drawing/2014/main" id="{B68DF541-79B9-4AE3-9534-5F29B8662CF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26584669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An HHA must provide at least one of the services described in this standard directly, but may provide the second service and additional services under arrangements with another HHA or organization.</a:t>
            </a:r>
          </a:p>
          <a:p>
            <a:r>
              <a:rPr lang="en-US" altLang="en-US" dirty="0"/>
              <a:t>An HHA is considered to be providing a service directly when the person providing the service is an employee of the HHA. An individual who works for a Home Health Agency on an hourly or per-visit basis may be considered an HHA employee if the HHA is required to issue a W-2 form in their name.</a:t>
            </a:r>
          </a:p>
        </p:txBody>
      </p:sp>
      <p:sp>
        <p:nvSpPr>
          <p:cNvPr id="465924" name="Content Placeholder 4"/>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HH1-7A: The HHA provides part-time or intermittent skilled nursing services and at least one other therapeutic service (physical therapy, speech language pathology or occupational therapy; medical social services; or home health aide services) that are made available on a visiting basis, in a place of residence used as a patient's home. 484.105(f) (G982), 484.105(f)(1) (G982).</a:t>
            </a:r>
          </a:p>
        </p:txBody>
      </p:sp>
      <p:sp>
        <p:nvSpPr>
          <p:cNvPr id="4" name="Title 3"/>
          <p:cNvSpPr>
            <a:spLocks noGrp="1"/>
          </p:cNvSpPr>
          <p:nvPr>
            <p:ph type="title"/>
          </p:nvPr>
        </p:nvSpPr>
        <p:spPr/>
        <p:txBody>
          <a:bodyPr>
            <a:normAutofit/>
          </a:bodyPr>
          <a:lstStyle/>
          <a:p>
            <a:r>
              <a:rPr lang="en-US" dirty="0"/>
              <a:t>Organization and Administration</a:t>
            </a:r>
          </a:p>
        </p:txBody>
      </p:sp>
      <p:sp>
        <p:nvSpPr>
          <p:cNvPr id="465925"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itchFamily="50" charset="0"/>
                <a:ea typeface="Apex New Book" pitchFamily="50" charset="0"/>
                <a:cs typeface="Apex New Book" pitchFamily="50" charset="0"/>
              </a:rPr>
              <a:t>Section 1</a:t>
            </a:r>
          </a:p>
        </p:txBody>
      </p:sp>
      <p:sp>
        <p:nvSpPr>
          <p:cNvPr id="6" name="Text Placeholder 6">
            <a:extLst>
              <a:ext uri="{FF2B5EF4-FFF2-40B4-BE49-F238E27FC236}">
                <a16:creationId xmlns:a16="http://schemas.microsoft.com/office/drawing/2014/main" id="{626215F1-154F-4A9A-84E7-86DA09CEC6C4}"/>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24394072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HHAs must continue to collect, encode, and transmit OASIS data for their non-maternity Medicare (traditional and HMO/managed care) and Medicaid (traditional and HMO/Managed Care) patients that are age 18 and over and receiving skilled services. Medicare (HMO/managed care) does include Medicare Advantage (MA), formerly known as Medicare+Choice (M+C) plans and Medicare PPO plans.</a:t>
            </a:r>
          </a:p>
        </p:txBody>
      </p:sp>
      <p:sp>
        <p:nvSpPr>
          <p:cNvPr id="466947"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HH1-8A: The HHA electronically reports all OASIS data collected from the comprehensive assessment. 484.45 (G370).</a:t>
            </a:r>
          </a:p>
        </p:txBody>
      </p:sp>
      <p:sp>
        <p:nvSpPr>
          <p:cNvPr id="5" name="Title 4"/>
          <p:cNvSpPr>
            <a:spLocks noGrp="1"/>
          </p:cNvSpPr>
          <p:nvPr>
            <p:ph type="title"/>
          </p:nvPr>
        </p:nvSpPr>
        <p:spPr/>
        <p:txBody>
          <a:bodyPr/>
          <a:lstStyle/>
          <a:p>
            <a:r>
              <a:rPr lang="en-US" dirty="0"/>
              <a:t>Organization and Administration</a:t>
            </a:r>
          </a:p>
        </p:txBody>
      </p:sp>
      <p:sp>
        <p:nvSpPr>
          <p:cNvPr id="10" name="Text Placeholder 6">
            <a:extLst>
              <a:ext uri="{FF2B5EF4-FFF2-40B4-BE49-F238E27FC236}">
                <a16:creationId xmlns:a16="http://schemas.microsoft.com/office/drawing/2014/main" id="{6403CBA2-A6BB-42F9-B656-037B6FA5953B}"/>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34210854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1"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An HHA must encode and electronically transmit each completed OASIS assessment to the CMS system regarding each beneficiary with respect to which information is required to be transmitted </a:t>
            </a:r>
            <a:br>
              <a:rPr lang="en-US" altLang="en-US" dirty="0"/>
            </a:br>
            <a:r>
              <a:rPr lang="en-US" altLang="en-US" dirty="0"/>
              <a:t>(as determined by the Secretary), within 30 days of completing the assessment of the beneficiary. </a:t>
            </a:r>
          </a:p>
          <a:p>
            <a:r>
              <a:rPr lang="en-US" altLang="en-US" dirty="0"/>
              <a:t>The encoded OASIS data must accurately reflect the patient's status at the time of assessment.</a:t>
            </a:r>
          </a:p>
        </p:txBody>
      </p:sp>
      <p:sp>
        <p:nvSpPr>
          <p:cNvPr id="467972" name="Content Placeholder 6"/>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HH1-8B: The HHA's policies and procedures describe activities and the implementation to ensure safe, timely and accurate collection and transmission of OASIS data. 484.45(a) (G372), 484.45(b) (374), 484.45(c) (G376), 484.45(c)(1) (G378), </a:t>
            </a:r>
            <a:r>
              <a:rPr lang="nn-NO" altLang="en-US" dirty="0"/>
              <a:t>484.45(c)(2) (G380), 484.45(c)(3) (G382), (484.45(d) (G386).</a:t>
            </a:r>
            <a:endParaRPr lang="en-US" altLang="en-US" dirty="0"/>
          </a:p>
        </p:txBody>
      </p:sp>
      <p:sp>
        <p:nvSpPr>
          <p:cNvPr id="6" name="Title 5"/>
          <p:cNvSpPr>
            <a:spLocks noGrp="1"/>
          </p:cNvSpPr>
          <p:nvPr>
            <p:ph type="title"/>
          </p:nvPr>
        </p:nvSpPr>
        <p:spPr/>
        <p:txBody>
          <a:bodyPr/>
          <a:lstStyle/>
          <a:p>
            <a:r>
              <a:rPr lang="en-US" dirty="0"/>
              <a:t>Organization and Administration</a:t>
            </a:r>
          </a:p>
        </p:txBody>
      </p:sp>
      <p:sp>
        <p:nvSpPr>
          <p:cNvPr id="9" name="Text Placeholder 6">
            <a:extLst>
              <a:ext uri="{FF2B5EF4-FFF2-40B4-BE49-F238E27FC236}">
                <a16:creationId xmlns:a16="http://schemas.microsoft.com/office/drawing/2014/main" id="{D2695A7D-2CD9-4153-AA85-5383EFB5A17E}"/>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28696142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5" name="Text Placeholder 7"/>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Negative outcomes affecting accreditation, licensure, or Medicare/Medicaid certification are reported to ACHC within 30 days. </a:t>
            </a:r>
          </a:p>
          <a:p>
            <a:r>
              <a:rPr lang="en-US" altLang="en-US" dirty="0"/>
              <a:t>The report includes all action taken and plans of correction.</a:t>
            </a:r>
          </a:p>
        </p:txBody>
      </p:sp>
      <p:sp>
        <p:nvSpPr>
          <p:cNvPr id="468996"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dirty="0"/>
              <a:t>Standard HH1-9A.01: The HHA informs the accrediting body and other state/federal regulatory agencies, as appropriate, of negative outcomes from sanctions, regulatory inspection and/or audits.</a:t>
            </a:r>
          </a:p>
        </p:txBody>
      </p:sp>
      <p:sp>
        <p:nvSpPr>
          <p:cNvPr id="5" name="Title 4"/>
          <p:cNvSpPr>
            <a:spLocks noGrp="1"/>
          </p:cNvSpPr>
          <p:nvPr>
            <p:ph type="title"/>
          </p:nvPr>
        </p:nvSpPr>
        <p:spPr/>
        <p:txBody>
          <a:bodyPr>
            <a:normAutofit/>
          </a:bodyPr>
          <a:lstStyle/>
          <a:p>
            <a:r>
              <a:rPr lang="en-US" dirty="0"/>
              <a:t>Organization and Administration</a:t>
            </a:r>
          </a:p>
        </p:txBody>
      </p:sp>
      <p:sp>
        <p:nvSpPr>
          <p:cNvPr id="468997" name="Text Placeholder 1"/>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itchFamily="50" charset="0"/>
                <a:ea typeface="Apex New Book" pitchFamily="50" charset="0"/>
                <a:cs typeface="Apex New Book" pitchFamily="50" charset="0"/>
              </a:rPr>
              <a:t>Section 1</a:t>
            </a:r>
          </a:p>
        </p:txBody>
      </p:sp>
      <p:sp>
        <p:nvSpPr>
          <p:cNvPr id="6" name="Text Placeholder 6">
            <a:extLst>
              <a:ext uri="{FF2B5EF4-FFF2-40B4-BE49-F238E27FC236}">
                <a16:creationId xmlns:a16="http://schemas.microsoft.com/office/drawing/2014/main" id="{47889AA9-5A0D-4B49-B074-A53D475E9522}"/>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6664398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9"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An HHA must have a written agreement with another agency, with an organization, or with an individual when that entity or individual furnishes services under arrangement to the HHA's patients.</a:t>
            </a:r>
          </a:p>
          <a:p>
            <a:r>
              <a:rPr lang="en-US" altLang="en-US" dirty="0"/>
              <a:t>A mechanism to indicate that the review/renewal has been accomplished may be evidenced by either a notation of the review dates on the initial contract/agreement or development of an updated contract/agreement.</a:t>
            </a:r>
          </a:p>
        </p:txBody>
      </p:sp>
      <p:sp>
        <p:nvSpPr>
          <p:cNvPr id="470020"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dirty="0"/>
              <a:t>Standard HH1-10A: An HHA that uses outside personnel to provide care/services on behalf of the HHA has a written contract/agreement for care furnished. The contract/agreement contains all requirements and is kept on file within the HHA. 484.105(e) (G976), 484.105(e)(1) (G976), 484.105(e)(2) (G978), 484.105(e)(2)(i) (G978), 484.105(e)(2)(ii) (G978), 484.105(e)(2)(iii) (G978), 484.105(e)(2)(iv) (G978), 484.105(e)(3) (G980).</a:t>
            </a:r>
          </a:p>
        </p:txBody>
      </p:sp>
      <p:sp>
        <p:nvSpPr>
          <p:cNvPr id="5" name="Title 4"/>
          <p:cNvSpPr>
            <a:spLocks noGrp="1"/>
          </p:cNvSpPr>
          <p:nvPr>
            <p:ph type="title"/>
          </p:nvPr>
        </p:nvSpPr>
        <p:spPr/>
        <p:txBody>
          <a:bodyPr>
            <a:normAutofit/>
          </a:bodyPr>
          <a:lstStyle/>
          <a:p>
            <a:r>
              <a:rPr lang="en-US" dirty="0"/>
              <a:t>Organization and Administration</a:t>
            </a:r>
          </a:p>
        </p:txBody>
      </p:sp>
      <p:sp>
        <p:nvSpPr>
          <p:cNvPr id="470021" name="Text Placeholder 3"/>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a:buNone/>
            </a:pPr>
            <a:r>
              <a:rPr lang="en-US" altLang="en-US" dirty="0">
                <a:solidFill>
                  <a:schemeClr val="bg1"/>
                </a:solidFill>
                <a:latin typeface="Apex New Book" pitchFamily="50" charset="0"/>
                <a:ea typeface="Apex New Book" pitchFamily="50" charset="0"/>
                <a:cs typeface="Apex New Book" pitchFamily="50" charset="0"/>
              </a:rPr>
              <a:t>Section 1</a:t>
            </a:r>
          </a:p>
        </p:txBody>
      </p:sp>
      <p:sp>
        <p:nvSpPr>
          <p:cNvPr id="9" name="Text Placeholder 6">
            <a:extLst>
              <a:ext uri="{FF2B5EF4-FFF2-40B4-BE49-F238E27FC236}">
                <a16:creationId xmlns:a16="http://schemas.microsoft.com/office/drawing/2014/main" id="{1CB71878-1B42-4049-A695-09799CB353E3}"/>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11083255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Text Placeholder 2"/>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The HHA obtains and maintains a current certificate of waiver from the Department of Health and Human Services. </a:t>
            </a:r>
          </a:p>
          <a:p>
            <a:r>
              <a:rPr lang="en-US" altLang="en-US" dirty="0"/>
              <a:t>If the HHA refers specimens for laboratory testing, the referral laboratory must be certified in the appropriate specialties and subspecialties of services.</a:t>
            </a:r>
          </a:p>
        </p:txBody>
      </p:sp>
      <p:sp>
        <p:nvSpPr>
          <p:cNvPr id="471044" name="Content Placeholder 1"/>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r>
              <a:rPr lang="en-US" altLang="en-US" dirty="0"/>
              <a:t>Standard HH1-11A: If the HHA engages in laboratory testing outside of the context of assisting an individual in self-administering a test with an appliance that has been cleared for that purpose by the Food and Drug Administration (FDA), the testing must be in compliance with all applicable requirements of 42 CFR 493 (Laboratory Requirements). 484.100(c) (G862), </a:t>
            </a:r>
            <a:r>
              <a:rPr lang="nn-NO" altLang="en-US" dirty="0"/>
              <a:t>484.100(c)(1) (G862), 484.100(c)(2) (G864).</a:t>
            </a:r>
            <a:endParaRPr lang="en-US" altLang="en-US" dirty="0"/>
          </a:p>
        </p:txBody>
      </p:sp>
      <p:sp>
        <p:nvSpPr>
          <p:cNvPr id="5" name="Title 4"/>
          <p:cNvSpPr>
            <a:spLocks noGrp="1"/>
          </p:cNvSpPr>
          <p:nvPr>
            <p:ph type="title"/>
          </p:nvPr>
        </p:nvSpPr>
        <p:spPr/>
        <p:txBody>
          <a:bodyPr>
            <a:normAutofit/>
          </a:bodyPr>
          <a:lstStyle/>
          <a:p>
            <a:r>
              <a:rPr lang="en-US" dirty="0"/>
              <a:t>Organization and Administration</a:t>
            </a:r>
          </a:p>
        </p:txBody>
      </p:sp>
      <p:sp>
        <p:nvSpPr>
          <p:cNvPr id="471045" name="Text Placeholder 3"/>
          <p:cNvSpPr>
            <a:spLocks noGrp="1"/>
          </p:cNvSpPr>
          <p:nvPr>
            <p:ph type="body" sz="quarter" idx="4294967295"/>
          </p:nvPr>
        </p:nvSpPr>
        <p:spPr bwMode="auto">
          <a:xfrm>
            <a:off x="10336213" y="63500"/>
            <a:ext cx="1855787" cy="344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0000" lnSpcReduction="20000"/>
          </a:bodyPr>
          <a:lstStyle/>
          <a:p>
            <a:pPr marL="0" indent="0" algn="ctr" eaLnBrk="1" hangingPunct="1">
              <a:buNone/>
            </a:pPr>
            <a:r>
              <a:rPr lang="en-US" altLang="en-US" dirty="0">
                <a:solidFill>
                  <a:schemeClr val="bg1"/>
                </a:solidFill>
                <a:latin typeface="Apex New Book" pitchFamily="50" charset="0"/>
                <a:ea typeface="Apex New Book" pitchFamily="50" charset="0"/>
                <a:cs typeface="Apex New Book" pitchFamily="50" charset="0"/>
              </a:rPr>
              <a:t>Section 1</a:t>
            </a:r>
          </a:p>
        </p:txBody>
      </p:sp>
      <p:sp>
        <p:nvSpPr>
          <p:cNvPr id="6" name="Text Placeholder 6">
            <a:extLst>
              <a:ext uri="{FF2B5EF4-FFF2-40B4-BE49-F238E27FC236}">
                <a16:creationId xmlns:a16="http://schemas.microsoft.com/office/drawing/2014/main" id="{9A0D4B54-98EA-4EEF-B811-5B5E80AF29BF}"/>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6302671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Placeholder 6"/>
          <p:cNvSpPr>
            <a:spLocks noGrp="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When an existing provider intends to add an additional location, it notifies CMS, the state survey agency (SA) and ACHC in writing of the proposed location if it expects this location to participate in Medicare or Medicaid. </a:t>
            </a:r>
          </a:p>
          <a:p>
            <a:r>
              <a:rPr lang="en-US" altLang="en-US" dirty="0"/>
              <a:t>The provider must also submit a CMS Form-855A change of information request (including all supporting documentation) to its Medicare Administrative Contractor (MAC) before CMS approval can be granted.</a:t>
            </a:r>
          </a:p>
          <a:p>
            <a:r>
              <a:rPr lang="en-US" altLang="en-US" dirty="0"/>
              <a:t>The provider must obtain CMS approval of the new location before it is permitted to bill Medicare for services provided from the new location.</a:t>
            </a:r>
          </a:p>
        </p:txBody>
      </p:sp>
      <p:sp>
        <p:nvSpPr>
          <p:cNvPr id="472067" name="Content Placeholder 5"/>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Standard HH1-12A.01: Prior to adding additional locations, HHAs must obtain Medicare approval before providing care/service to Medicare patients.</a:t>
            </a:r>
          </a:p>
        </p:txBody>
      </p:sp>
      <p:sp>
        <p:nvSpPr>
          <p:cNvPr id="5" name="Title 4"/>
          <p:cNvSpPr>
            <a:spLocks noGrp="1"/>
          </p:cNvSpPr>
          <p:nvPr>
            <p:ph type="title"/>
          </p:nvPr>
        </p:nvSpPr>
        <p:spPr/>
        <p:txBody>
          <a:bodyPr/>
          <a:lstStyle/>
          <a:p>
            <a:r>
              <a:rPr lang="en-US" dirty="0"/>
              <a:t>Organization and Administration</a:t>
            </a:r>
          </a:p>
        </p:txBody>
      </p:sp>
      <p:sp>
        <p:nvSpPr>
          <p:cNvPr id="6" name="Text Placeholder 6">
            <a:extLst>
              <a:ext uri="{FF2B5EF4-FFF2-40B4-BE49-F238E27FC236}">
                <a16:creationId xmlns:a16="http://schemas.microsoft.com/office/drawing/2014/main" id="{3EE485BE-A2D8-442C-B845-4A6D07F8AC1A}"/>
              </a:ext>
            </a:extLst>
          </p:cNvPr>
          <p:cNvSpPr txBox="1">
            <a:spLocks/>
          </p:cNvSpPr>
          <p:nvPr/>
        </p:nvSpPr>
        <p:spPr>
          <a:xfrm>
            <a:off x="8717368" y="6377639"/>
            <a:ext cx="1855787" cy="344488"/>
          </a:xfrm>
          <a:prstGeom prst="rect">
            <a:avLst/>
          </a:prstGeom>
        </p:spPr>
        <p:txBody>
          <a:bodyPr/>
          <a:lstStyle>
            <a:lvl1pPr marL="0" indent="0" algn="r" defTabSz="914400" rtl="0" eaLnBrk="1" latinLnBrk="0" hangingPunct="1">
              <a:lnSpc>
                <a:spcPct val="90000"/>
              </a:lnSpc>
              <a:spcBef>
                <a:spcPts val="1000"/>
              </a:spcBef>
              <a:buFontTx/>
              <a:buNone/>
              <a:defRPr sz="2000" b="0" i="0" kern="1200">
                <a:solidFill>
                  <a:schemeClr val="bg1"/>
                </a:solidFill>
                <a:latin typeface="Montserrat" pitchFamily="2" charset="77"/>
                <a:ea typeface="Apex New Book" charset="0"/>
                <a:cs typeface="Montserrat" pitchFamily="2" charset="77"/>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Section #1</a:t>
            </a:r>
          </a:p>
        </p:txBody>
      </p:sp>
    </p:spTree>
    <p:extLst>
      <p:ext uri="{BB962C8B-B14F-4D97-AF65-F5344CB8AC3E}">
        <p14:creationId xmlns:p14="http://schemas.microsoft.com/office/powerpoint/2010/main" val="28063602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7350" y="378814"/>
            <a:ext cx="11106150" cy="951700"/>
          </a:xfrm>
        </p:spPr>
        <p:txBody>
          <a:bodyPr/>
          <a:lstStyle/>
          <a:p>
            <a:r>
              <a:rPr lang="en-US" dirty="0"/>
              <a:t>Tips for Compliance</a:t>
            </a:r>
          </a:p>
        </p:txBody>
      </p:sp>
      <p:sp>
        <p:nvSpPr>
          <p:cNvPr id="5" name="Text Placeholder 4"/>
          <p:cNvSpPr>
            <a:spLocks noGrp="1"/>
          </p:cNvSpPr>
          <p:nvPr>
            <p:ph type="body" sz="quarter" idx="10"/>
          </p:nvPr>
        </p:nvSpPr>
        <p:spPr>
          <a:xfrm>
            <a:off x="387350" y="1435100"/>
            <a:ext cx="11106150" cy="4381500"/>
          </a:xfrm>
        </p:spPr>
        <p:txBody>
          <a:bodyPr/>
          <a:lstStyle/>
          <a:p>
            <a:r>
              <a:rPr lang="en-US" dirty="0"/>
              <a:t>Ensure license is current and posted</a:t>
            </a:r>
          </a:p>
          <a:p>
            <a:r>
              <a:rPr lang="en-US" dirty="0"/>
              <a:t>Change in ownership/management properly reported</a:t>
            </a:r>
          </a:p>
          <a:p>
            <a:r>
              <a:rPr lang="en-US" dirty="0"/>
              <a:t>Governing body </a:t>
            </a:r>
          </a:p>
          <a:p>
            <a:pPr lvl="1"/>
            <a:r>
              <a:rPr lang="en-US" dirty="0"/>
              <a:t>Orientation </a:t>
            </a:r>
          </a:p>
          <a:p>
            <a:pPr lvl="1"/>
            <a:r>
              <a:rPr lang="en-US" dirty="0"/>
              <a:t>List of members</a:t>
            </a:r>
          </a:p>
          <a:p>
            <a:pPr lvl="1"/>
            <a:r>
              <a:rPr lang="en-US" dirty="0"/>
              <a:t>Understand duties</a:t>
            </a:r>
          </a:p>
          <a:p>
            <a:r>
              <a:rPr lang="en-US" dirty="0"/>
              <a:t>Conflict of Disclosure statement</a:t>
            </a:r>
          </a:p>
          <a:p>
            <a:r>
              <a:rPr lang="en-US" dirty="0"/>
              <a:t>Administrator, Alternate Administrator, Clinical Manager, Alternate Clinical Manager</a:t>
            </a:r>
          </a:p>
          <a:p>
            <a:r>
              <a:rPr lang="en-US" dirty="0"/>
              <a:t>Administrator annual evaluation</a:t>
            </a:r>
          </a:p>
        </p:txBody>
      </p:sp>
    </p:spTree>
    <p:extLst>
      <p:ext uri="{BB962C8B-B14F-4D97-AF65-F5344CB8AC3E}">
        <p14:creationId xmlns:p14="http://schemas.microsoft.com/office/powerpoint/2010/main" val="25367872"/>
      </p:ext>
    </p:extLst>
  </p:cSld>
  <p:clrMapOvr>
    <a:masterClrMapping/>
  </p:clrMapOvr>
</p:sld>
</file>

<file path=ppt/theme/theme1.xml><?xml version="1.0" encoding="utf-8"?>
<a:theme xmlns:a="http://schemas.openxmlformats.org/drawingml/2006/main" name="Title/Sectio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ea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der 2 Lin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eader 2 Lin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tandard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20510</TotalTime>
  <Words>23836</Words>
  <Application>Microsoft Macintosh PowerPoint</Application>
  <PresentationFormat>Widescreen</PresentationFormat>
  <Paragraphs>1788</Paragraphs>
  <Slides>270</Slides>
  <Notes>57</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270</vt:i4>
      </vt:variant>
    </vt:vector>
  </HeadingPairs>
  <TitlesOfParts>
    <vt:vector size="286" baseType="lpstr">
      <vt:lpstr>Apex New Book</vt:lpstr>
      <vt:lpstr>Apex New Medium</vt:lpstr>
      <vt:lpstr>ApexNew-Book</vt:lpstr>
      <vt:lpstr>Arial</vt:lpstr>
      <vt:lpstr>Calibri</vt:lpstr>
      <vt:lpstr>Montserrat</vt:lpstr>
      <vt:lpstr>Montserrat Light</vt:lpstr>
      <vt:lpstr>Montserrat Medium</vt:lpstr>
      <vt:lpstr>Montserrat SemiBold</vt:lpstr>
      <vt:lpstr>Wingdings</vt:lpstr>
      <vt:lpstr>Title/Section Slide</vt:lpstr>
      <vt:lpstr>Break</vt:lpstr>
      <vt:lpstr>Header 2 Lines</vt:lpstr>
      <vt:lpstr>3_Content Slide</vt:lpstr>
      <vt:lpstr>1_Header 2 Lines</vt:lpstr>
      <vt:lpstr>1_Standard Slide</vt:lpstr>
      <vt:lpstr>WELCOME</vt:lpstr>
      <vt:lpstr>Also Joining Our Training Today</vt:lpstr>
      <vt:lpstr>Optimize Your Workshop Experience </vt:lpstr>
      <vt:lpstr>Nursing Contact Hours</vt:lpstr>
      <vt:lpstr>Items Needed For Virtual Training</vt:lpstr>
      <vt:lpstr>Objectives</vt:lpstr>
      <vt:lpstr>Home Health Accreditation</vt:lpstr>
      <vt:lpstr>ACHC Accredited Agencies</vt:lpstr>
      <vt:lpstr>Distinction in Palliative Care </vt:lpstr>
      <vt:lpstr>Distinction in Behavioral Health</vt:lpstr>
      <vt:lpstr>Distinction in Telehealth</vt:lpstr>
      <vt:lpstr>Better Together: HFAP is Now ACHC</vt:lpstr>
      <vt:lpstr>PowerPoint Presentation</vt:lpstr>
      <vt:lpstr>Home Health Requirements</vt:lpstr>
      <vt:lpstr>Home Health Agency Requirements</vt:lpstr>
      <vt:lpstr>Home Health Agency Requirements</vt:lpstr>
      <vt:lpstr>Initial Certification Requirements</vt:lpstr>
      <vt:lpstr>Initial Certification Requirements</vt:lpstr>
      <vt:lpstr>Medicare Skilled Services</vt:lpstr>
      <vt:lpstr>Reasonable &amp; Necessary</vt:lpstr>
      <vt:lpstr>Homebound Status</vt:lpstr>
      <vt:lpstr>Intermittent Care</vt:lpstr>
      <vt:lpstr>PowerPoint Presentation</vt:lpstr>
      <vt:lpstr>Separate Entities</vt:lpstr>
      <vt:lpstr>Separate Entities</vt:lpstr>
      <vt:lpstr>Separate Entities</vt:lpstr>
      <vt:lpstr>Separate Entities</vt:lpstr>
      <vt:lpstr>PowerPoint Presentation</vt:lpstr>
      <vt:lpstr>Achieving A Successful Survey Outcome</vt:lpstr>
      <vt:lpstr>ACHC Accreditation Guide To Success</vt:lpstr>
      <vt:lpstr>PowerPoint Presentation</vt:lpstr>
      <vt:lpstr>Preparation</vt:lpstr>
      <vt:lpstr>Preparation</vt:lpstr>
      <vt:lpstr>Items Needed For On-Site Survey</vt:lpstr>
      <vt:lpstr>Survey Preparation Tools</vt:lpstr>
      <vt:lpstr>PowerPoint Presentation</vt:lpstr>
      <vt:lpstr>PowerPoint Presentation</vt:lpstr>
      <vt:lpstr>Medicare CoP Checklist </vt:lpstr>
      <vt:lpstr>Standard- And Condition-Level Deficiencies</vt:lpstr>
      <vt:lpstr>Focus Areas</vt:lpstr>
      <vt:lpstr>Survey Success </vt:lpstr>
      <vt:lpstr>PowerPoint Presentation</vt:lpstr>
      <vt:lpstr>Questions? </vt:lpstr>
      <vt:lpstr>Achieving A Successful Survey Outcome</vt:lpstr>
      <vt:lpstr>On-Site Survey</vt:lpstr>
      <vt:lpstr>Opening Conference</vt:lpstr>
      <vt:lpstr>Opening Conference</vt:lpstr>
      <vt:lpstr>Tour</vt:lpstr>
      <vt:lpstr>Personnel File Review</vt:lpstr>
      <vt:lpstr>Personnel File Review</vt:lpstr>
      <vt:lpstr>Medical Chart Reviews</vt:lpstr>
      <vt:lpstr>Home Visits</vt:lpstr>
      <vt:lpstr>Record Review/Home Visits</vt:lpstr>
      <vt:lpstr>Exit Conference</vt:lpstr>
      <vt:lpstr>Corrected On Site</vt:lpstr>
      <vt:lpstr>PowerPoint Presentation</vt:lpstr>
      <vt:lpstr>Questions? </vt:lpstr>
      <vt:lpstr>Achieving A Successful Survey Outcome</vt:lpstr>
      <vt:lpstr>Post-Survey Process</vt:lpstr>
      <vt:lpstr>Summary Of Findings Sample</vt:lpstr>
      <vt:lpstr>Summary Of Findings Sample</vt:lpstr>
      <vt:lpstr>Standard- and Condition-Level Deficiencies</vt:lpstr>
      <vt:lpstr>ACHC Accreditation Decisions</vt:lpstr>
      <vt:lpstr>Plan of Correction</vt:lpstr>
      <vt:lpstr>Plan of Correction Requirements</vt:lpstr>
      <vt:lpstr>Evidence</vt:lpstr>
      <vt:lpstr>Sample Audit Summary</vt:lpstr>
      <vt:lpstr>After Accreditation</vt:lpstr>
      <vt:lpstr>PowerPoint Presentation</vt:lpstr>
      <vt:lpstr>Questions?</vt:lpstr>
      <vt:lpstr>Break time</vt:lpstr>
      <vt:lpstr> Achieving A Successful Survey Outcome</vt:lpstr>
      <vt:lpstr>Review The Standards</vt:lpstr>
      <vt:lpstr>Standard Example</vt:lpstr>
      <vt:lpstr>Standard Example</vt:lpstr>
      <vt:lpstr>Most Stringent Regulation</vt:lpstr>
      <vt:lpstr>Section 1</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Organization and Administration</vt:lpstr>
      <vt:lpstr>Tips for Compliance</vt:lpstr>
      <vt:lpstr>Tips For Compliance</vt:lpstr>
      <vt:lpstr>Workbook Tools</vt:lpstr>
      <vt:lpstr>PowerPoint Presentation</vt:lpstr>
      <vt:lpstr>Questions?</vt:lpstr>
      <vt:lpstr>Section 2</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Programs and Services</vt:lpstr>
      <vt:lpstr>Tips for Compliance</vt:lpstr>
      <vt:lpstr>Tips for Compliance</vt:lpstr>
      <vt:lpstr>Workbook Tools</vt:lpstr>
      <vt:lpstr>PowerPoint Presentation</vt:lpstr>
      <vt:lpstr>Questions?</vt:lpstr>
      <vt:lpstr>Lunch Break</vt:lpstr>
      <vt:lpstr>Teaching Tool: Kahoot!</vt:lpstr>
      <vt:lpstr>Section 3</vt:lpstr>
      <vt:lpstr>Fiscal Management</vt:lpstr>
      <vt:lpstr>Fiscal Management</vt:lpstr>
      <vt:lpstr>Fiscal Management</vt:lpstr>
      <vt:lpstr>Fiscal Management</vt:lpstr>
      <vt:lpstr>Fiscal Management</vt:lpstr>
      <vt:lpstr>Fiscal Management</vt:lpstr>
      <vt:lpstr>Fiscal Management</vt:lpstr>
      <vt:lpstr>Fiscal Management</vt:lpstr>
      <vt:lpstr>Fiscal Management</vt:lpstr>
      <vt:lpstr>Tips for Compliance</vt:lpstr>
      <vt:lpstr>Workbook Tools</vt:lpstr>
      <vt:lpstr>PowerPoint Presentation</vt:lpstr>
      <vt:lpstr>Questions?</vt:lpstr>
      <vt:lpstr>Section 4</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Human Resource Management</vt:lpstr>
      <vt:lpstr>Tips for Compliance</vt:lpstr>
      <vt:lpstr>Workbook Tools</vt:lpstr>
      <vt:lpstr>PowerPoint Presentation</vt:lpstr>
      <vt:lpstr>Questions? </vt:lpstr>
      <vt:lpstr>Break time </vt:lpstr>
      <vt:lpstr>Section 5</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Provision of Care and Record Management</vt:lpstr>
      <vt:lpstr>Tips for Compliance</vt:lpstr>
      <vt:lpstr>Workbook Tools</vt:lpstr>
      <vt:lpstr>PowerPoint Presentation</vt:lpstr>
      <vt:lpstr>Questions? </vt:lpstr>
      <vt:lpstr>Break Time </vt:lpstr>
      <vt:lpstr>Section 6</vt:lpstr>
      <vt:lpstr>Quality Outcomes/Performance Improvement</vt:lpstr>
      <vt:lpstr>Quality Outcomes/Performance Improvement</vt:lpstr>
      <vt:lpstr>Quality Outcomes/Performance Improvement</vt:lpstr>
      <vt:lpstr>Quality Outcomes/Performance Improvement</vt:lpstr>
      <vt:lpstr>Quality Outcomes/Performance Improvement</vt:lpstr>
      <vt:lpstr>Quality Outcomes/Performance Improvement</vt:lpstr>
      <vt:lpstr>Quality Outcomes/Performance Improvement</vt:lpstr>
      <vt:lpstr>Quality Outcomes/Performance Improvement</vt:lpstr>
      <vt:lpstr>Quality Outcomes/Performance Improvement</vt:lpstr>
      <vt:lpstr>Quality Outcomes/Performance Improvement</vt:lpstr>
      <vt:lpstr>Quality Outcomes/Performance Improvement</vt:lpstr>
      <vt:lpstr>Quality Outcomes/Performance Improvement</vt:lpstr>
      <vt:lpstr>Quality Outcomes/Performance Improvement</vt:lpstr>
      <vt:lpstr>Quality Outcomes/Performance Improvement</vt:lpstr>
      <vt:lpstr>Quality Outcomes/Performance Improvement</vt:lpstr>
      <vt:lpstr>Tips for Compliance</vt:lpstr>
      <vt:lpstr>Workbook Tools</vt:lpstr>
      <vt:lpstr>PowerPoint Presentation</vt:lpstr>
      <vt:lpstr>Questions?</vt:lpstr>
      <vt:lpstr>Section 7</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Risk Management: Infection and Safety Control</vt:lpstr>
      <vt:lpstr>Tips for Compliance</vt:lpstr>
      <vt:lpstr>Tips for Compliance</vt:lpstr>
      <vt:lpstr>Workbook Tools</vt:lpstr>
      <vt:lpstr>PowerPoint Presentation</vt:lpstr>
      <vt:lpstr>Questions?</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Medford, Andrew J</dc:creator>
  <cp:lastModifiedBy>Margaret Jernigan</cp:lastModifiedBy>
  <cp:revision>802</cp:revision>
  <cp:lastPrinted>2019-09-13T18:30:30Z</cp:lastPrinted>
  <dcterms:created xsi:type="dcterms:W3CDTF">2016-11-10T17:56:09Z</dcterms:created>
  <dcterms:modified xsi:type="dcterms:W3CDTF">2022-02-02T22:15:12Z</dcterms:modified>
</cp:coreProperties>
</file>